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88" r:id="rId7"/>
    <p:sldId id="1224" r:id="rId8"/>
    <p:sldId id="1220" r:id="rId9"/>
    <p:sldId id="1219" r:id="rId10"/>
    <p:sldId id="267" r:id="rId11"/>
    <p:sldId id="269" r:id="rId12"/>
    <p:sldId id="291" r:id="rId13"/>
    <p:sldId id="270" r:id="rId14"/>
    <p:sldId id="292" r:id="rId15"/>
    <p:sldId id="271" r:id="rId16"/>
    <p:sldId id="1221" r:id="rId17"/>
    <p:sldId id="272" r:id="rId18"/>
    <p:sldId id="1222" r:id="rId19"/>
    <p:sldId id="1223" r:id="rId20"/>
    <p:sldId id="274" r:id="rId21"/>
    <p:sldId id="278" r:id="rId22"/>
    <p:sldId id="286" r:id="rId23"/>
    <p:sldId id="1225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53" roundtripDataSignature="AMtx7mgMDoT9feJo3EWZdChSiIOtTdJ6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B7D"/>
    <a:srgbClr val="085A7C"/>
    <a:srgbClr val="66B9DB"/>
    <a:srgbClr val="0099FF"/>
    <a:srgbClr val="2C64A4"/>
    <a:srgbClr val="257A9D"/>
    <a:srgbClr val="45D896"/>
    <a:srgbClr val="D45D5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2A8D2-5860-E0AF-6493-2F74A01421CF}" v="223" dt="2022-06-29T15:35:33.488"/>
    <p1510:client id="{302C38E7-A877-FC68-70E9-59C35BA3D73A}" v="240" dt="2022-06-29T10:36:55.529"/>
    <p1510:client id="{4597EFE7-E831-69E6-B7CE-D28163D8DD60}" v="16" dt="2022-06-29T10:56:27.176"/>
    <p1510:client id="{61744E5E-5352-4E2D-B632-A8FD4EDFE537}" v="708" dt="2022-06-29T09:57:59.564"/>
    <p1510:client id="{72A7BD98-2430-0605-85C9-8A03275E90BA}" v="1341" dt="2022-06-29T10:35:12.657"/>
    <p1510:client id="{7639EC78-35CD-453D-23AC-7D332AC2FC56}" v="27" dt="2022-06-29T13:25:20.818"/>
    <p1510:client id="{AAC84D17-FE41-13EA-1C26-15C1FAF8E492}" v="29" dt="2022-06-29T08:28:42.993"/>
  </p1510:revLst>
</p1510:revInfo>
</file>

<file path=ppt/tableStyles.xml><?xml version="1.0" encoding="utf-8"?>
<a:tblStyleLst xmlns:a="http://schemas.openxmlformats.org/drawingml/2006/main" def="{8D33A5B3-8897-4C19-8CD6-ED078C93EFED}">
  <a:tblStyle styleId="{8D33A5B3-8897-4C19-8CD6-ED078C93EF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8D30AFF-F185-40F5-A3D7-72B5B47CB52F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AF0"/>
          </a:solidFill>
        </a:fill>
      </a:tcStyle>
    </a:wholeTbl>
    <a:band1H>
      <a:tcTxStyle/>
      <a:tcStyle>
        <a:tcBdr/>
        <a:fill>
          <a:solidFill>
            <a:srgbClr val="CBD2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2E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3" Type="http://customschemas.google.com/relationships/presentationmetadata" Target="meta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4C5_7A7AE9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r>
              <a:rPr lang="en-US"/>
              <a:t>US-2 </a:t>
            </a:r>
            <a:r>
              <a:rPr lang="fr-FR" noProof="0"/>
              <a:t>Connexion</a:t>
            </a:r>
            <a:r>
              <a:rPr lang="en-US"/>
              <a:t>/Déconnexion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EB-426F-84C1-0AD98B7B6010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A3-4E70-9EB3-F8934014F4FF}"/>
              </c:ext>
            </c:extLst>
          </c:dPt>
          <c:dLbls>
            <c:dLbl>
              <c:idx val="1"/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421521253505287"/>
                      <c:h val="0.1483192512459632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D0A3-4E70-9EB3-F8934014F4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Feuil1!$A$2:$A$3</c:f>
              <c:strCache>
                <c:ptCount val="2"/>
                <c:pt idx="0">
                  <c:v>Automatisé</c:v>
                </c:pt>
                <c:pt idx="1">
                  <c:v>Non-automatisé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A3-4E70-9EB3-F8934014F4FF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300" cy="3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r>
              <a:rPr lang="fr-FR"/>
              <a:t>AY et AZ : bonjour et bienvenue  tout le monde , je me </a:t>
            </a:r>
            <a:r>
              <a:rPr lang="fr-FR" err="1"/>
              <a:t>presente</a:t>
            </a:r>
            <a:r>
              <a:rPr lang="fr-FR"/>
              <a:t> (</a:t>
            </a:r>
            <a:r>
              <a:rPr lang="fr-FR" err="1"/>
              <a:t>ayoub</a:t>
            </a:r>
            <a:r>
              <a:rPr lang="fr-FR"/>
              <a:t> </a:t>
            </a:r>
            <a:r>
              <a:rPr lang="fr-FR" err="1"/>
              <a:t>xxxxxxxx</a:t>
            </a:r>
            <a:r>
              <a:rPr lang="fr-FR"/>
              <a:t>) et (</a:t>
            </a:r>
            <a:r>
              <a:rPr lang="fr-FR" err="1"/>
              <a:t>aziz</a:t>
            </a:r>
            <a:r>
              <a:rPr lang="fr-FR"/>
              <a:t> </a:t>
            </a:r>
            <a:r>
              <a:rPr lang="fr-FR" err="1"/>
              <a:t>xxxxxxx</a:t>
            </a:r>
            <a:r>
              <a:rPr lang="fr-FR"/>
              <a:t> ) </a:t>
            </a:r>
            <a:endParaRPr lang="en-US"/>
          </a:p>
          <a:p>
            <a:pPr marL="0" indent="0">
              <a:buSzPts val="1200"/>
            </a:pPr>
            <a:r>
              <a:rPr lang="fr-FR"/>
              <a:t>Avant de commencer notre projet nous tenons tout d'abord à vous remercier pour cette opportunité et espérons que nous dépasserons le niveau de vos attentes </a:t>
            </a:r>
            <a:endParaRPr lang="en-US"/>
          </a:p>
        </p:txBody>
      </p:sp>
      <p:sp>
        <p:nvSpPr>
          <p:cNvPr id="111" name="Google Shape;111;p1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4d2e640ec_2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134d2e640ec_2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 dirty="0"/>
              <a:t>AZ : Une couverture de 66.66% pour les test passé avec succès devant une couverture de 33.34% pour les test passé avec échecs.</a:t>
            </a:r>
          </a:p>
          <a:p>
            <a:pPr marL="0" indent="0"/>
            <a:r>
              <a:rPr lang="fr-FR" dirty="0"/>
              <a:t>Sur 21 cas de test , 19 avec un statu passer devant 2 avec un statu </a:t>
            </a:r>
            <a:r>
              <a:rPr lang="fr-FR" dirty="0" err="1"/>
              <a:t>failed</a:t>
            </a:r>
            <a:r>
              <a:rPr lang="fr-FR" dirty="0"/>
              <a:t>, deux anomalie constaté : le non changement du nom utilisateur après déconnexion du compte et la possibilité de modifier le nom utilisateurs en chiffre</a:t>
            </a:r>
          </a:p>
          <a:p>
            <a:pPr marL="0" indent="0"/>
            <a:r>
              <a:rPr lang="fr-FR" dirty="0"/>
              <a:t>Dans ce sens nous suggérons l'ajout d'une condition  sur le bloc de saisie du nom et prénom qui est le nom utilisateur doit accepter que des lettres.</a:t>
            </a:r>
          </a:p>
        </p:txBody>
      </p:sp>
      <p:sp>
        <p:nvSpPr>
          <p:cNvPr id="239" name="Google Shape;239;g134d2e640ec_2_4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308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4d2e640ec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34d2e640ec_2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/>
              <a:t>Passons au test automatique par selenium , la même démarche que pour les manuels , conception , implémentation et finalement  exécution qui nous donne les résultats suivant : </a:t>
            </a:r>
          </a:p>
        </p:txBody>
      </p:sp>
      <p:sp>
        <p:nvSpPr>
          <p:cNvPr id="249" name="Google Shape;249;g134d2e640ec_2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4d2e640ec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34d2e640ec_2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/>
              <a:t>Une couverture de code à 100% et une cohérence avec les test manuel déjà exécuté  </a:t>
            </a:r>
            <a:endParaRPr/>
          </a:p>
        </p:txBody>
      </p:sp>
      <p:sp>
        <p:nvSpPr>
          <p:cNvPr id="249" name="Google Shape;249;g134d2e640ec_2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234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4d2e640ec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34d2e640ec_2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 dirty="0"/>
              <a:t>On reste dans la même logique avec </a:t>
            </a:r>
            <a:r>
              <a:rPr lang="fr-FR" dirty="0" err="1"/>
              <a:t>selenium</a:t>
            </a:r>
            <a:r>
              <a:rPr lang="fr-FR" dirty="0"/>
              <a:t> IDE et on obtient les résultats suivant : </a:t>
            </a:r>
          </a:p>
        </p:txBody>
      </p:sp>
      <p:sp>
        <p:nvSpPr>
          <p:cNvPr id="260" name="Google Shape;260;g134d2e640ec_2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4d2e640ec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134d2e640ec_2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 dirty="0"/>
              <a:t>Pour une US connexion/déconnexion , automatisation de 60% des cas de test et réussite à 100% à l'exécution</a:t>
            </a:r>
          </a:p>
        </p:txBody>
      </p:sp>
      <p:sp>
        <p:nvSpPr>
          <p:cNvPr id="260" name="Google Shape;260;g134d2e640ec_2_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3524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4d2e640ec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34d2e640ec_2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/>
              <a:t>De même pour les test auto avec </a:t>
            </a:r>
            <a:r>
              <a:rPr lang="fr-FR" err="1"/>
              <a:t>cypress</a:t>
            </a:r>
            <a:r>
              <a:rPr lang="fr-FR"/>
              <a:t> </a:t>
            </a:r>
          </a:p>
        </p:txBody>
      </p:sp>
      <p:sp>
        <p:nvSpPr>
          <p:cNvPr id="271" name="Google Shape;271;g134d2e640ec_2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4d2e640ec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34d2e640ec_2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 dirty="0"/>
              <a:t>70% des cas de test exécuté avec succès devant un échec de 30%</a:t>
            </a:r>
          </a:p>
        </p:txBody>
      </p:sp>
      <p:sp>
        <p:nvSpPr>
          <p:cNvPr id="271" name="Google Shape;271;g134d2e640ec_2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81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4d2e640ec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34d2e640ec_2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 dirty="0"/>
              <a:t>Pour le test d performance nous avons choisi un scénario simple à exécuter : </a:t>
            </a:r>
          </a:p>
          <a:p>
            <a:pPr marL="0" indent="0"/>
            <a:r>
              <a:rPr lang="fr-FR" dirty="0"/>
              <a:t>Taux de succès de 98.65% de </a:t>
            </a:r>
            <a:r>
              <a:rPr lang="fr-FR" dirty="0" err="1"/>
              <a:t>reussite</a:t>
            </a:r>
            <a:r>
              <a:rPr lang="fr-FR" dirty="0"/>
              <a:t> et un pourcentage d'échec de 1.35%</a:t>
            </a:r>
          </a:p>
        </p:txBody>
      </p:sp>
      <p:sp>
        <p:nvSpPr>
          <p:cNvPr id="271" name="Google Shape;271;g134d2e640ec_2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5385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4d2e640ec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134d2e640ec_2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 dirty="0"/>
              <a:t>Et maintenant on passe à la clôture notre campagne avec : </a:t>
            </a:r>
          </a:p>
        </p:txBody>
      </p:sp>
      <p:sp>
        <p:nvSpPr>
          <p:cNvPr id="296" name="Google Shape;296;g134d2e640ec_2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4d2e640ec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134d2e640ec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 dirty="0"/>
              <a:t>Ici un tableau descriptif des difficultés que nous avons eu tout au long de notre projet mais que nous avons pu dépasser grâce à une analyse des risque pertinente  et des solution proposé</a:t>
            </a:r>
          </a:p>
        </p:txBody>
      </p:sp>
      <p:sp>
        <p:nvSpPr>
          <p:cNvPr id="345" name="Google Shape;345;g134d2e640ec_2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4d2e640ec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134d2e640ec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AY : Pour notre projet nous avons choisi le site de décathlon tunisie </a:t>
            </a:r>
            <a:endParaRPr/>
          </a:p>
        </p:txBody>
      </p:sp>
      <p:sp>
        <p:nvSpPr>
          <p:cNvPr id="122" name="Google Shape;122;g134d2e640ec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4d2e640ec_2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134d2e640ec_2_3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/>
              <a:t>Et finalement notre synthèse global vis-à-vis le projet : </a:t>
            </a:r>
            <a:endParaRPr lang="fr-FR" dirty="0"/>
          </a:p>
        </p:txBody>
      </p:sp>
      <p:sp>
        <p:nvSpPr>
          <p:cNvPr id="429" name="Google Shape;429;g134d2e640ec_2_3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4713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300" cy="3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200"/>
            </a:pPr>
            <a:endParaRPr lang="fr-FR" dirty="0"/>
          </a:p>
        </p:txBody>
      </p:sp>
      <p:sp>
        <p:nvSpPr>
          <p:cNvPr id="111" name="Google Shape;111;p1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96344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4d2e640ec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34d2e640ec_2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/>
              <a:t>Nous avons rejoint Talan-Academy en avril dernier pour une reconversion de carrière vers le domaine Test &amp; Validation.  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/>
              <a:t>Nous avons choisi cette plateforme afin de créer un savoir-faire riche dans une courte durée.  </a:t>
            </a:r>
            <a:endParaRPr sz="1100"/>
          </a:p>
          <a:p>
            <a:pPr marL="0" lvl="0" indent="0" algn="l" rtl="0">
              <a:lnSpc>
                <a:spcPct val="132443"/>
              </a:lnSpc>
              <a:spcBef>
                <a:spcPts val="900"/>
              </a:spcBef>
              <a:spcAft>
                <a:spcPts val="900"/>
              </a:spcAft>
              <a:buSzPts val="1100"/>
              <a:buNone/>
            </a:pPr>
            <a:r>
              <a:rPr lang="fr-FR" sz="1100"/>
              <a:t>Aujourd'hui nous allons présenter ces compétences dans un projet pour tester le site web Décathlon.tn</a:t>
            </a:r>
            <a:endParaRPr/>
          </a:p>
        </p:txBody>
      </p:sp>
      <p:sp>
        <p:nvSpPr>
          <p:cNvPr id="129" name="Google Shape;129;g134d2e640ec_2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destinée au fan des activités sportives avec des prix très compétitifs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Décathlon est installer en Tunisie novembre 2017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Bien qu'il ait moins de 5 ans En Tunisie il a pris sa place dans le marché très rapidement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on parle sur une moyenne du 150k de visites mensuelles du site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plus de de la moitié de ces visiteurs appartient à une tranche d'âge inférieur à 35 ans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/>
              <a:t>C’est la catégorie de client qui est à l’aise avec l'utilisation du web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SzPts val="1100"/>
              <a:buNone/>
            </a:pPr>
            <a:r>
              <a:rPr lang="fr-FR" sz="1100"/>
              <a:t>Et maintenant pour entamer le lancement de la campagne de test, je cède la parole à mon collègue Aziz  </a:t>
            </a:r>
            <a:endParaRPr sz="1100"/>
          </a:p>
        </p:txBody>
      </p:sp>
      <p:sp>
        <p:nvSpPr>
          <p:cNvPr id="154" name="Google Shape;15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4d2e640ec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134d2e640ec_2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  <p:sp>
        <p:nvSpPr>
          <p:cNvPr id="168" name="Google Shape;168;g134d2e640ec_2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4d2e640ec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134d2e640ec_2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AZ</a:t>
            </a:r>
            <a:endParaRPr/>
          </a:p>
        </p:txBody>
      </p:sp>
      <p:sp>
        <p:nvSpPr>
          <p:cNvPr id="192" name="Google Shape;192;g134d2e640ec_2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106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4d2e640ec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134d2e640ec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AZ</a:t>
            </a:r>
            <a:endParaRPr/>
          </a:p>
        </p:txBody>
      </p:sp>
      <p:sp>
        <p:nvSpPr>
          <p:cNvPr id="200" name="Google Shape;200;g134d2e640ec_2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99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4d2e640ec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34d2e640ec_2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</p:txBody>
      </p:sp>
      <p:sp>
        <p:nvSpPr>
          <p:cNvPr id="220" name="Google Shape;220;g134d2e640ec_2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4d2e640ec_2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134d2e640ec_2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fr-FR"/>
              <a:t>AZ : Commençant par le lancement de notre campagne, donc pour les test manuel il on été conçue puis implémenter ensuite exécuter pour aboutir au résultats suivant :</a:t>
            </a:r>
          </a:p>
        </p:txBody>
      </p:sp>
      <p:sp>
        <p:nvSpPr>
          <p:cNvPr id="239" name="Google Shape;239;g134d2e640ec_2_4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vertur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0874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1647" y="1838361"/>
            <a:ext cx="3309151" cy="186157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3"/>
          <p:cNvSpPr txBox="1">
            <a:spLocks noGrp="1"/>
          </p:cNvSpPr>
          <p:nvPr>
            <p:ph type="ctrTitle"/>
          </p:nvPr>
        </p:nvSpPr>
        <p:spPr>
          <a:xfrm>
            <a:off x="350533" y="697581"/>
            <a:ext cx="9144000" cy="4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ubTitle" idx="1"/>
          </p:nvPr>
        </p:nvSpPr>
        <p:spPr>
          <a:xfrm>
            <a:off x="350533" y="1687289"/>
            <a:ext cx="91440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17" name="Google Shape;17;p33"/>
          <p:cNvCxnSpPr/>
          <p:nvPr/>
        </p:nvCxnSpPr>
        <p:spPr>
          <a:xfrm>
            <a:off x="350533" y="495299"/>
            <a:ext cx="408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// Vide">
  <p:cSld name="02 // V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2"/>
          <p:cNvSpPr/>
          <p:nvPr/>
        </p:nvSpPr>
        <p:spPr>
          <a:xfrm>
            <a:off x="-9180" y="-37333"/>
            <a:ext cx="275600" cy="6944000"/>
          </a:xfrm>
          <a:prstGeom prst="rect">
            <a:avLst/>
          </a:prstGeom>
          <a:solidFill>
            <a:srgbClr val="20408E">
              <a:alpha val="1490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42"/>
          <p:cNvSpPr/>
          <p:nvPr/>
        </p:nvSpPr>
        <p:spPr>
          <a:xfrm flipH="1">
            <a:off x="-321700" y="2899067"/>
            <a:ext cx="588133" cy="4035333"/>
          </a:xfrm>
          <a:prstGeom prst="flowChartManualInput">
            <a:avLst/>
          </a:prstGeom>
          <a:solidFill>
            <a:srgbClr val="2040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42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42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ontserrat"/>
              <a:buNone/>
              <a:defRPr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Violet // Sous titre">
  <p:cSld name="03 Violet // Sous titre">
    <p:bg>
      <p:bgPr>
        <a:noFill/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3"/>
          <p:cNvSpPr txBox="1">
            <a:spLocks noGrp="1"/>
          </p:cNvSpPr>
          <p:nvPr>
            <p:ph type="title"/>
          </p:nvPr>
        </p:nvSpPr>
        <p:spPr>
          <a:xfrm>
            <a:off x="444499" y="505304"/>
            <a:ext cx="9900000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203F8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" name="Google Shape;93;p43"/>
          <p:cNvCxnSpPr/>
          <p:nvPr/>
        </p:nvCxnSpPr>
        <p:spPr>
          <a:xfrm>
            <a:off x="444500" y="334432"/>
            <a:ext cx="216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43"/>
          <p:cNvSpPr txBox="1">
            <a:spLocks noGrp="1"/>
          </p:cNvSpPr>
          <p:nvPr>
            <p:ph type="body" idx="1"/>
          </p:nvPr>
        </p:nvSpPr>
        <p:spPr>
          <a:xfrm>
            <a:off x="444500" y="813081"/>
            <a:ext cx="990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43"/>
          <p:cNvSpPr txBox="1">
            <a:spLocks noGrp="1"/>
          </p:cNvSpPr>
          <p:nvPr>
            <p:ph type="body" idx="2"/>
          </p:nvPr>
        </p:nvSpPr>
        <p:spPr>
          <a:xfrm>
            <a:off x="444498" y="1336299"/>
            <a:ext cx="11527103" cy="505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88A"/>
              </a:buClr>
              <a:buSzPts val="1400"/>
              <a:buFont typeface="Montserrat"/>
              <a:buChar char="○"/>
              <a:defRPr sz="1867" b="1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Violet // Sous titre">
  <p:cSld name="1_03 Violet // Sous titre"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4"/>
          <p:cNvSpPr/>
          <p:nvPr/>
        </p:nvSpPr>
        <p:spPr>
          <a:xfrm>
            <a:off x="-9180" y="-37333"/>
            <a:ext cx="275600" cy="6944000"/>
          </a:xfrm>
          <a:prstGeom prst="rect">
            <a:avLst/>
          </a:prstGeom>
          <a:solidFill>
            <a:srgbClr val="44388A">
              <a:alpha val="1490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4"/>
          <p:cNvSpPr/>
          <p:nvPr/>
        </p:nvSpPr>
        <p:spPr>
          <a:xfrm flipH="1">
            <a:off x="-321700" y="2899067"/>
            <a:ext cx="588133" cy="4035333"/>
          </a:xfrm>
          <a:prstGeom prst="flowChartManualInput">
            <a:avLst/>
          </a:prstGeom>
          <a:solidFill>
            <a:srgbClr val="4438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45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B99E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5"/>
          <p:cNvSpPr/>
          <p:nvPr/>
        </p:nvSpPr>
        <p:spPr>
          <a:xfrm>
            <a:off x="-9180" y="-37333"/>
            <a:ext cx="275600" cy="6944000"/>
          </a:xfrm>
          <a:prstGeom prst="rect">
            <a:avLst/>
          </a:prstGeom>
          <a:solidFill>
            <a:srgbClr val="DBF7E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5"/>
          <p:cNvSpPr/>
          <p:nvPr/>
        </p:nvSpPr>
        <p:spPr>
          <a:xfrm flipH="1">
            <a:off x="-321700" y="2899067"/>
            <a:ext cx="588133" cy="4035333"/>
          </a:xfrm>
          <a:prstGeom prst="flowChartManualInput">
            <a:avLst/>
          </a:prstGeom>
          <a:solidFill>
            <a:srgbClr val="45D8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2598" y="230321"/>
            <a:ext cx="1238400" cy="46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5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45"/>
          <p:cNvSpPr/>
          <p:nvPr/>
        </p:nvSpPr>
        <p:spPr>
          <a:xfrm>
            <a:off x="572282" y="268517"/>
            <a:ext cx="251100" cy="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5"/>
          <p:cNvSpPr/>
          <p:nvPr/>
        </p:nvSpPr>
        <p:spPr>
          <a:xfrm>
            <a:off x="488582" y="268517"/>
            <a:ext cx="334800" cy="25200"/>
          </a:xfrm>
          <a:prstGeom prst="rect">
            <a:avLst/>
          </a:prstGeom>
          <a:solidFill>
            <a:srgbClr val="45D89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207A9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Vide">
  <p:cSld name="03 V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4"/>
          <p:cNvSpPr/>
          <p:nvPr/>
        </p:nvSpPr>
        <p:spPr>
          <a:xfrm>
            <a:off x="-9180" y="-37333"/>
            <a:ext cx="275600" cy="6944000"/>
          </a:xfrm>
          <a:prstGeom prst="rect">
            <a:avLst/>
          </a:prstGeom>
          <a:solidFill>
            <a:srgbClr val="44388A">
              <a:alpha val="1490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4"/>
          <p:cNvSpPr/>
          <p:nvPr/>
        </p:nvSpPr>
        <p:spPr>
          <a:xfrm flipH="1">
            <a:off x="-321700" y="2899067"/>
            <a:ext cx="588133" cy="4035333"/>
          </a:xfrm>
          <a:prstGeom prst="flowChartManualInput">
            <a:avLst/>
          </a:prstGeom>
          <a:solidFill>
            <a:srgbClr val="4438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2598" y="230321"/>
            <a:ext cx="1238400" cy="46962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34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ontserrat"/>
              <a:buNone/>
              <a:defRPr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/>
          <p:nvPr/>
        </p:nvSpPr>
        <p:spPr>
          <a:xfrm>
            <a:off x="572282" y="268517"/>
            <a:ext cx="251100" cy="1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396655" y="292153"/>
            <a:ext cx="7709654" cy="40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570A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570A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570A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570A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570A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570A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570A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570A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/>
          <p:nvPr/>
        </p:nvSpPr>
        <p:spPr>
          <a:xfrm>
            <a:off x="488582" y="268517"/>
            <a:ext cx="334800" cy="2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207A9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3 Bleu 1">
  <p:cSld name="2_3 Bleu 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/>
          <p:nvPr/>
        </p:nvSpPr>
        <p:spPr>
          <a:xfrm>
            <a:off x="-9180" y="-37333"/>
            <a:ext cx="275600" cy="6944000"/>
          </a:xfrm>
          <a:prstGeom prst="rect">
            <a:avLst/>
          </a:prstGeom>
          <a:solidFill>
            <a:srgbClr val="20408E">
              <a:alpha val="1490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35"/>
          <p:cNvSpPr/>
          <p:nvPr/>
        </p:nvSpPr>
        <p:spPr>
          <a:xfrm flipH="1">
            <a:off x="-321700" y="2899068"/>
            <a:ext cx="588133" cy="4035333"/>
          </a:xfrm>
          <a:prstGeom prst="flowChartManualInput">
            <a:avLst/>
          </a:prstGeom>
          <a:solidFill>
            <a:srgbClr val="2040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35"/>
          <p:cNvSpPr/>
          <p:nvPr/>
        </p:nvSpPr>
        <p:spPr>
          <a:xfrm>
            <a:off x="540000" y="216000"/>
            <a:ext cx="240000" cy="36000"/>
          </a:xfrm>
          <a:prstGeom prst="rect">
            <a:avLst/>
          </a:prstGeom>
          <a:solidFill>
            <a:srgbClr val="20408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15CA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" name="Google Shape;31;p35" descr="Une image contenant portable, signe&#10;&#10;Description générée automatiquemen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58363" y="132620"/>
            <a:ext cx="987276" cy="6612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5"/>
          <p:cNvSpPr txBox="1">
            <a:spLocks noGrp="1"/>
          </p:cNvSpPr>
          <p:nvPr>
            <p:ph type="body" idx="1"/>
          </p:nvPr>
        </p:nvSpPr>
        <p:spPr>
          <a:xfrm>
            <a:off x="540000" y="1168403"/>
            <a:ext cx="11112000" cy="536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5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35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B99E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// Titre">
  <p:cSld name="01 // Titre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>
            <a:spLocks noGrp="1"/>
          </p:cNvSpPr>
          <p:nvPr>
            <p:ph type="title"/>
          </p:nvPr>
        </p:nvSpPr>
        <p:spPr>
          <a:xfrm>
            <a:off x="9267" y="2905733"/>
            <a:ext cx="12127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9" name="Google Shape;39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8284" y="103993"/>
            <a:ext cx="1381905" cy="77804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6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36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Montserrat"/>
              <a:buNone/>
              <a:defRPr sz="11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// Sous-titre">
  <p:cSld name="01 // Sous-titr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/>
          <p:nvPr/>
        </p:nvSpPr>
        <p:spPr>
          <a:xfrm>
            <a:off x="-13767" y="-43000"/>
            <a:ext cx="3543600" cy="6944000"/>
          </a:xfrm>
          <a:prstGeom prst="rect">
            <a:avLst/>
          </a:prstGeom>
          <a:solidFill>
            <a:schemeClr val="dk2">
              <a:alpha val="14901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1"/>
          </p:nvPr>
        </p:nvSpPr>
        <p:spPr>
          <a:xfrm>
            <a:off x="3726000" y="788267"/>
            <a:ext cx="8245600" cy="53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88A"/>
              </a:buClr>
              <a:buSzPts val="1400"/>
              <a:buFont typeface="Montserrat"/>
              <a:buChar char="○"/>
              <a:defRPr sz="1867" b="1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5" name="Google Shape;45;p37"/>
          <p:cNvSpPr/>
          <p:nvPr/>
        </p:nvSpPr>
        <p:spPr>
          <a:xfrm flipH="1">
            <a:off x="-9181" y="4889000"/>
            <a:ext cx="3543600" cy="1969000"/>
          </a:xfrm>
          <a:prstGeom prst="flowChartManualInpu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37"/>
          <p:cNvSpPr/>
          <p:nvPr/>
        </p:nvSpPr>
        <p:spPr>
          <a:xfrm>
            <a:off x="7661933" y="383600"/>
            <a:ext cx="6090800" cy="6090800"/>
          </a:xfrm>
          <a:prstGeom prst="donut">
            <a:avLst>
              <a:gd name="adj" fmla="val 13694"/>
            </a:avLst>
          </a:prstGeom>
          <a:solidFill>
            <a:schemeClr val="dk2">
              <a:alpha val="5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BCD6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47;p37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ontserrat"/>
              <a:buNone/>
              <a:defRPr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/>
          <p:nvPr/>
        </p:nvSpPr>
        <p:spPr>
          <a:xfrm>
            <a:off x="362400" y="509467"/>
            <a:ext cx="334800" cy="2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167733" y="597600"/>
            <a:ext cx="32400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subTitle" idx="2"/>
          </p:nvPr>
        </p:nvSpPr>
        <p:spPr>
          <a:xfrm>
            <a:off x="167733" y="1530533"/>
            <a:ext cx="3235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" name="Google Shape;5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667" y="6016711"/>
            <a:ext cx="1178724" cy="66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01 // Sous-titre">
  <p:cSld name="1_01 // Sous-titr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/>
          <p:nvPr/>
        </p:nvSpPr>
        <p:spPr>
          <a:xfrm>
            <a:off x="-13767" y="-43000"/>
            <a:ext cx="3543600" cy="6944000"/>
          </a:xfrm>
          <a:prstGeom prst="rect">
            <a:avLst/>
          </a:prstGeom>
          <a:solidFill>
            <a:schemeClr val="accent1">
              <a:alpha val="14901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38"/>
          <p:cNvSpPr txBox="1">
            <a:spLocks noGrp="1"/>
          </p:cNvSpPr>
          <p:nvPr>
            <p:ph type="body" idx="1"/>
          </p:nvPr>
        </p:nvSpPr>
        <p:spPr>
          <a:xfrm>
            <a:off x="3726000" y="788267"/>
            <a:ext cx="8245600" cy="53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88A"/>
              </a:buClr>
              <a:buSzPts val="1400"/>
              <a:buFont typeface="Montserrat"/>
              <a:buChar char="○"/>
              <a:defRPr sz="1867" b="1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38"/>
          <p:cNvSpPr/>
          <p:nvPr/>
        </p:nvSpPr>
        <p:spPr>
          <a:xfrm flipH="1">
            <a:off x="-9181" y="4889000"/>
            <a:ext cx="3543600" cy="1969000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38"/>
          <p:cNvSpPr/>
          <p:nvPr/>
        </p:nvSpPr>
        <p:spPr>
          <a:xfrm>
            <a:off x="7661933" y="383600"/>
            <a:ext cx="6090800" cy="6090800"/>
          </a:xfrm>
          <a:prstGeom prst="donut">
            <a:avLst>
              <a:gd name="adj" fmla="val 13694"/>
            </a:avLst>
          </a:prstGeom>
          <a:solidFill>
            <a:schemeClr val="dk2">
              <a:alpha val="5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BCD6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38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38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ontserrat"/>
              <a:buNone/>
              <a:defRPr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/>
          <p:nvPr/>
        </p:nvSpPr>
        <p:spPr>
          <a:xfrm>
            <a:off x="362400" y="509467"/>
            <a:ext cx="334800" cy="2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38"/>
          <p:cNvSpPr txBox="1">
            <a:spLocks noGrp="1"/>
          </p:cNvSpPr>
          <p:nvPr>
            <p:ph type="title"/>
          </p:nvPr>
        </p:nvSpPr>
        <p:spPr>
          <a:xfrm>
            <a:off x="167733" y="597600"/>
            <a:ext cx="32400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subTitle" idx="2"/>
          </p:nvPr>
        </p:nvSpPr>
        <p:spPr>
          <a:xfrm>
            <a:off x="167733" y="1530533"/>
            <a:ext cx="3235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667" y="6016711"/>
            <a:ext cx="1178724" cy="66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// Vide">
  <p:cSld name="01 // V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9"/>
          <p:cNvSpPr/>
          <p:nvPr/>
        </p:nvSpPr>
        <p:spPr>
          <a:xfrm>
            <a:off x="-9180" y="-37333"/>
            <a:ext cx="275600" cy="6944000"/>
          </a:xfrm>
          <a:prstGeom prst="rect">
            <a:avLst/>
          </a:prstGeom>
          <a:solidFill>
            <a:srgbClr val="44388A">
              <a:alpha val="1490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39"/>
          <p:cNvSpPr/>
          <p:nvPr/>
        </p:nvSpPr>
        <p:spPr>
          <a:xfrm flipH="1">
            <a:off x="-321700" y="2899067"/>
            <a:ext cx="588133" cy="4035333"/>
          </a:xfrm>
          <a:prstGeom prst="flowChartManualInput">
            <a:avLst/>
          </a:prstGeom>
          <a:solidFill>
            <a:srgbClr val="44388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39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39"/>
          <p:cNvSpPr txBox="1"/>
          <p:nvPr/>
        </p:nvSpPr>
        <p:spPr>
          <a:xfrm>
            <a:off x="444500" y="6555200"/>
            <a:ext cx="9342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Montserrat"/>
              <a:buNone/>
            </a:pPr>
            <a:r>
              <a:rPr lang="fr-FR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Confidentiel</a:t>
            </a:r>
            <a:endParaRPr sz="11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39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ontserrat"/>
              <a:buNone/>
              <a:defRPr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// Titre">
  <p:cSld name="02 // Titre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 txBox="1">
            <a:spLocks noGrp="1"/>
          </p:cNvSpPr>
          <p:nvPr>
            <p:ph type="title"/>
          </p:nvPr>
        </p:nvSpPr>
        <p:spPr>
          <a:xfrm>
            <a:off x="9267" y="2905733"/>
            <a:ext cx="12127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2" name="Google Shape;7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8284" y="103993"/>
            <a:ext cx="1381905" cy="77804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0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40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Montserrat"/>
              <a:buNone/>
              <a:defRPr sz="11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// Sous-titre">
  <p:cSld name="02 // Sous-titr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1"/>
          <p:cNvSpPr/>
          <p:nvPr/>
        </p:nvSpPr>
        <p:spPr>
          <a:xfrm>
            <a:off x="-13766" y="-43000"/>
            <a:ext cx="1426930" cy="6944000"/>
          </a:xfrm>
          <a:prstGeom prst="rect">
            <a:avLst/>
          </a:pr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41"/>
          <p:cNvSpPr txBox="1">
            <a:spLocks noGrp="1"/>
          </p:cNvSpPr>
          <p:nvPr>
            <p:ph type="body" idx="1"/>
          </p:nvPr>
        </p:nvSpPr>
        <p:spPr>
          <a:xfrm>
            <a:off x="3726000" y="788267"/>
            <a:ext cx="8245600" cy="53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88A"/>
              </a:buClr>
              <a:buSzPts val="1400"/>
              <a:buFont typeface="Montserrat"/>
              <a:buChar char="○"/>
              <a:defRPr sz="1867" b="1" i="0" u="none" strike="noStrike" cap="none">
                <a:solidFill>
                  <a:srgbClr val="44388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41"/>
          <p:cNvSpPr/>
          <p:nvPr/>
        </p:nvSpPr>
        <p:spPr>
          <a:xfrm flipH="1">
            <a:off x="-9182" y="4889000"/>
            <a:ext cx="1422346" cy="1969000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41"/>
          <p:cNvSpPr/>
          <p:nvPr/>
        </p:nvSpPr>
        <p:spPr>
          <a:xfrm>
            <a:off x="7661933" y="383600"/>
            <a:ext cx="6090800" cy="6090800"/>
          </a:xfrm>
          <a:prstGeom prst="donut">
            <a:avLst>
              <a:gd name="adj" fmla="val 13694"/>
            </a:avLst>
          </a:prstGeom>
          <a:solidFill>
            <a:srgbClr val="203F8D">
              <a:alpha val="392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BCD6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41"/>
          <p:cNvSpPr txBox="1"/>
          <p:nvPr/>
        </p:nvSpPr>
        <p:spPr>
          <a:xfrm>
            <a:off x="11552651" y="6557760"/>
            <a:ext cx="2580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Montserrat"/>
              <a:buNone/>
            </a:pPr>
            <a:fld id="{00000000-1234-1234-1234-123412341234}" type="slidenum">
              <a:rPr lang="fr-FR" sz="1100" b="0" i="0" u="none" strike="noStrike" cap="non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41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Montserrat"/>
              <a:buNone/>
              <a:defRPr sz="1100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/>
          <p:nvPr/>
        </p:nvSpPr>
        <p:spPr>
          <a:xfrm>
            <a:off x="362400" y="509467"/>
            <a:ext cx="3348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41"/>
          <p:cNvSpPr txBox="1">
            <a:spLocks noGrp="1"/>
          </p:cNvSpPr>
          <p:nvPr>
            <p:ph type="title"/>
          </p:nvPr>
        </p:nvSpPr>
        <p:spPr>
          <a:xfrm>
            <a:off x="167733" y="597600"/>
            <a:ext cx="1245431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subTitle" idx="2"/>
          </p:nvPr>
        </p:nvSpPr>
        <p:spPr>
          <a:xfrm>
            <a:off x="167733" y="1530533"/>
            <a:ext cx="1245431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" name="Google Shape;85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15" y="6016711"/>
            <a:ext cx="1178724" cy="66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ftr" idx="11"/>
          </p:nvPr>
        </p:nvSpPr>
        <p:spPr>
          <a:xfrm>
            <a:off x="9095263" y="6555191"/>
            <a:ext cx="212077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FFB99E"/>
              </a:buClr>
              <a:buSzPts val="1400"/>
              <a:buFont typeface="Montserrat"/>
              <a:buNone/>
              <a:defRPr sz="1100" b="0" i="0" u="none" strike="noStrike" cap="none">
                <a:solidFill>
                  <a:srgbClr val="FFB99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4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6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5.sv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25.png"/><Relationship Id="rId4" Type="http://schemas.openxmlformats.org/officeDocument/2006/relationships/image" Target="../media/image35.sv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10" Type="http://schemas.openxmlformats.org/officeDocument/2006/relationships/image" Target="../media/image25.png"/><Relationship Id="rId4" Type="http://schemas.openxmlformats.org/officeDocument/2006/relationships/image" Target="../media/image62.jpeg"/><Relationship Id="rId9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6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5.svg"/><Relationship Id="rId10" Type="http://schemas.openxmlformats.org/officeDocument/2006/relationships/image" Target="../media/image25.png"/><Relationship Id="rId4" Type="http://schemas.openxmlformats.org/officeDocument/2006/relationships/image" Target="../media/image34.pn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25.png"/><Relationship Id="rId4" Type="http://schemas.openxmlformats.org/officeDocument/2006/relationships/image" Target="../media/image35.sv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5.pn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11" Type="http://schemas.openxmlformats.org/officeDocument/2006/relationships/image" Target="../media/image71.png"/><Relationship Id="rId5" Type="http://schemas.openxmlformats.org/officeDocument/2006/relationships/image" Target="../media/image32.png"/><Relationship Id="rId10" Type="http://schemas.openxmlformats.org/officeDocument/2006/relationships/image" Target="../media/image70.png"/><Relationship Id="rId4" Type="http://schemas.openxmlformats.org/officeDocument/2006/relationships/image" Target="../media/image35.sv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2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>
            <a:spLocks noGrp="1"/>
          </p:cNvSpPr>
          <p:nvPr>
            <p:ph type="ctrTitle"/>
          </p:nvPr>
        </p:nvSpPr>
        <p:spPr>
          <a:xfrm>
            <a:off x="692400" y="852125"/>
            <a:ext cx="7064100" cy="16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fr-FR" sz="4300" b="0">
                <a:solidFill>
                  <a:srgbClr val="FFFFFF"/>
                </a:solidFill>
                <a:latin typeface="Montserrat" panose="00000500000000000000" pitchFamily="2" charset="0"/>
              </a:rPr>
              <a:t>Projet de fin de formation</a:t>
            </a:r>
            <a:endParaRPr sz="4300" b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endParaRPr lang="fr-FR" sz="4300" b="0">
              <a:solidFill>
                <a:srgbClr val="FFFFFF"/>
              </a:solidFill>
              <a:latin typeface="Montserrat" panose="00000500000000000000" pitchFamily="2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endParaRPr lang="fr-FR" sz="3500" b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363398" y="6230234"/>
            <a:ext cx="817800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lang="fr-FR" sz="1800">
                <a:solidFill>
                  <a:schemeClr val="lt1"/>
                </a:solidFill>
                <a:latin typeface="Montserrat" panose="00000500000000000000" pitchFamily="2" charset="0"/>
                <a:sym typeface="Montserrat"/>
              </a:rPr>
              <a:t>juin 2022</a:t>
            </a:r>
            <a:endParaRPr lang="en-US" sz="2400">
              <a:solidFill>
                <a:schemeClr val="lt1"/>
              </a:solidFill>
              <a:latin typeface="Montserrat" panose="00000500000000000000" pitchFamily="2" charset="0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8661600" y="3711025"/>
            <a:ext cx="3004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lang="fr-FR" sz="20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Elaboré par :</a:t>
            </a:r>
            <a:endParaRPr sz="200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endParaRPr sz="2000">
              <a:solidFill>
                <a:srgbClr val="FFFFFF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lang="fr-FR" sz="20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Mohamed Aziz El Ouni</a:t>
            </a:r>
            <a:endParaRPr sz="200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lang="fr-F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lang="fr-FR" sz="20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Ayoub bel hadj Youssef</a:t>
            </a:r>
            <a:endParaRPr>
              <a:latin typeface="Montserrat"/>
            </a:endParaRPr>
          </a:p>
        </p:txBody>
      </p:sp>
      <p:pic>
        <p:nvPicPr>
          <p:cNvPr id="116" name="Google Shape;11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775" y="1595600"/>
            <a:ext cx="2681724" cy="662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7" name="Google Shape;117;p1"/>
          <p:cNvSpPr txBox="1"/>
          <p:nvPr/>
        </p:nvSpPr>
        <p:spPr>
          <a:xfrm>
            <a:off x="2055738" y="2715470"/>
            <a:ext cx="3403800" cy="168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 du </a:t>
            </a:r>
            <a:endParaRPr lang="en-US" sz="3600">
              <a:solidFill>
                <a:srgbClr val="FFFFFF"/>
              </a:solidFill>
              <a:latin typeface="Montserrat"/>
              <a:ea typeface="Montserrat"/>
            </a:endParaRPr>
          </a:p>
          <a:p>
            <a:pPr>
              <a:lnSpc>
                <a:spcPct val="90000"/>
              </a:lnSpc>
            </a:pPr>
            <a:r>
              <a:rPr lang="fr-F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site web</a:t>
            </a:r>
            <a:r>
              <a:rPr lang="fr-FR" sz="3600">
                <a:solidFill>
                  <a:schemeClr val="lt1"/>
                </a:solidFill>
                <a:latin typeface="Montserrat"/>
              </a:rPr>
              <a:t> Decathlon.tn</a:t>
            </a:r>
            <a:endParaRPr sz="3600">
              <a:solidFill>
                <a:schemeClr val="lt1"/>
              </a:solidFill>
              <a:latin typeface="Montserrat"/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675" y="4476111"/>
            <a:ext cx="2143599" cy="505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4d2e640ec_2_171"/>
          <p:cNvSpPr txBox="1"/>
          <p:nvPr/>
        </p:nvSpPr>
        <p:spPr>
          <a:xfrm>
            <a:off x="841444" y="1725110"/>
            <a:ext cx="2540632" cy="59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900"/>
            </a:pPr>
            <a:r>
              <a:rPr lang="fr-FR" sz="2400">
                <a:solidFill>
                  <a:schemeClr val="lt2"/>
                </a:solidFill>
                <a:latin typeface="Montserrat"/>
              </a:rPr>
              <a:t>Test Manuel </a:t>
            </a:r>
            <a:endParaRPr lang="en-US" sz="2400">
              <a:solidFill>
                <a:schemeClr val="lt2"/>
              </a:solidFill>
              <a:latin typeface="Montserrat"/>
            </a:endParaRPr>
          </a:p>
          <a:p>
            <a:pPr marL="311150" lvl="1" indent="-342900">
              <a:lnSpc>
                <a:spcPct val="150000"/>
              </a:lnSpc>
              <a:buClr>
                <a:schemeClr val="dk1"/>
              </a:buClr>
              <a:buSzPts val="1900"/>
              <a:buFont typeface="Arial"/>
              <a:buChar char="•"/>
            </a:pPr>
            <a:endParaRPr lang="fr-FR" sz="1900">
              <a:solidFill>
                <a:schemeClr val="dk1"/>
              </a:solidFill>
              <a:latin typeface="Montserrat" panose="00000500000000000000" pitchFamily="2" charset="0"/>
            </a:endParaRPr>
          </a:p>
        </p:txBody>
      </p:sp>
      <p:sp>
        <p:nvSpPr>
          <p:cNvPr id="226" name="Google Shape;226;g134d2e640ec_2_171"/>
          <p:cNvSpPr txBox="1"/>
          <p:nvPr/>
        </p:nvSpPr>
        <p:spPr>
          <a:xfrm>
            <a:off x="4101300" y="1722871"/>
            <a:ext cx="3036079" cy="601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fr-FR" sz="2400">
                <a:solidFill>
                  <a:schemeClr val="lt2"/>
                </a:solidFill>
                <a:latin typeface="Montserrat" panose="00000500000000000000" pitchFamily="2" charset="0"/>
              </a:rPr>
              <a:t>Test Automatique</a:t>
            </a:r>
            <a:endParaRPr lang="fr-FR">
              <a:latin typeface="Montserrat" panose="00000500000000000000" pitchFamily="2" charset="0"/>
            </a:endParaRPr>
          </a:p>
        </p:txBody>
      </p:sp>
      <p:sp>
        <p:nvSpPr>
          <p:cNvPr id="227" name="Google Shape;227;g134d2e640ec_2_171"/>
          <p:cNvSpPr txBox="1"/>
          <p:nvPr/>
        </p:nvSpPr>
        <p:spPr>
          <a:xfrm>
            <a:off x="7830504" y="1726322"/>
            <a:ext cx="3730210" cy="59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800"/>
              <a:buFont typeface="Arial"/>
              <a:buNone/>
            </a:pPr>
            <a:r>
              <a:rPr lang="fr-FR" sz="240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Test de performance</a:t>
            </a:r>
            <a:endParaRPr lang="fr-FR" sz="1900">
              <a:solidFill>
                <a:schemeClr val="lt2"/>
              </a:solidFill>
              <a:latin typeface="Montserra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167D5B-5FBE-1B2C-167D-8261F54120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904" y="121511"/>
            <a:ext cx="790579" cy="79057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C07EDA9-7616-3754-FA53-814CE7AC9291}"/>
              </a:ext>
            </a:extLst>
          </p:cNvPr>
          <p:cNvSpPr txBox="1"/>
          <p:nvPr/>
        </p:nvSpPr>
        <p:spPr>
          <a:xfrm>
            <a:off x="888033" y="91931"/>
            <a:ext cx="8512348" cy="66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fr-FR" sz="2800">
                <a:solidFill>
                  <a:srgbClr val="203F8D"/>
                </a:solidFill>
                <a:latin typeface="Montserrat" panose="00000500000000000000" pitchFamily="2" charset="0"/>
                <a:ea typeface="Montserrat"/>
                <a:sym typeface="Montserrat"/>
              </a:rPr>
              <a:t>Choix des outils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B498263-AEDD-371C-190E-409C5DEBC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360" y="2514155"/>
            <a:ext cx="982576" cy="96927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6E2822-3E56-EC88-788E-70EF14B63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42" y="5037381"/>
            <a:ext cx="2481030" cy="64240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08BBC7-FCF9-5947-9543-184BE4718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234" y="2634495"/>
            <a:ext cx="1456262" cy="884877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A7425B9-56D2-F7FB-E627-F54ADF42B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3705" y="3856697"/>
            <a:ext cx="605441" cy="68256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7F869E0-ACB5-6419-953D-B49FF251F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724" y="4908896"/>
            <a:ext cx="1834709" cy="89113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5B9A6DB-7941-9281-A55D-EFB603F0E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1991" y="3069215"/>
            <a:ext cx="1892930" cy="56365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703E1EC-5753-6122-1812-899C728D65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3409" y="4381397"/>
            <a:ext cx="1953951" cy="54224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1A14995-4825-DB45-E87A-91312A71B9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9089" y="3857469"/>
            <a:ext cx="679615" cy="6880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EA7B389-F257-05FD-85FB-DD5B4E646617}"/>
              </a:ext>
            </a:extLst>
          </p:cNvPr>
          <p:cNvGrpSpPr/>
          <p:nvPr/>
        </p:nvGrpSpPr>
        <p:grpSpPr>
          <a:xfrm>
            <a:off x="474401" y="951288"/>
            <a:ext cx="9838500" cy="566989"/>
            <a:chOff x="474401" y="951288"/>
            <a:chExt cx="9838500" cy="566989"/>
          </a:xfrm>
        </p:grpSpPr>
        <p:sp>
          <p:nvSpPr>
            <p:cNvPr id="242" name="Google Shape;242;g134d2e640ec_2_440"/>
            <p:cNvSpPr txBox="1"/>
            <p:nvPr/>
          </p:nvSpPr>
          <p:spPr>
            <a:xfrm>
              <a:off x="474401" y="958777"/>
              <a:ext cx="98385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2570A2"/>
                </a:buClr>
                <a:buSzPts val="1800"/>
              </a:pPr>
              <a:r>
                <a:rPr lang="fr-FR" sz="200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Campagne de Test Manuel par Xray</a:t>
              </a:r>
              <a:r>
                <a:rPr lang="fr-FR" sz="2000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 </a:t>
              </a:r>
              <a:r>
                <a:rPr lang="fr-FR" sz="2000">
                  <a:solidFill>
                    <a:srgbClr val="44398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 </a:t>
              </a:r>
              <a:endParaRPr lang="en-US" sz="2000">
                <a:latin typeface="Montserrat"/>
              </a:endParaRPr>
            </a:p>
          </p:txBody>
        </p:sp>
        <p:pic>
          <p:nvPicPr>
            <p:cNvPr id="245" name="Google Shape;245;g134d2e640ec_2_4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98460" y="951288"/>
              <a:ext cx="400473" cy="5036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7B6E208A-80BC-8104-F45C-20EAF2206D30}"/>
              </a:ext>
            </a:extLst>
          </p:cNvPr>
          <p:cNvGrpSpPr/>
          <p:nvPr/>
        </p:nvGrpSpPr>
        <p:grpSpPr>
          <a:xfrm>
            <a:off x="623886" y="1815377"/>
            <a:ext cx="10944227" cy="3341923"/>
            <a:chOff x="623886" y="1748635"/>
            <a:chExt cx="10944227" cy="3341923"/>
          </a:xfrm>
        </p:grpSpPr>
        <p:grpSp>
          <p:nvGrpSpPr>
            <p:cNvPr id="38" name="Group 64">
              <a:extLst>
                <a:ext uri="{FF2B5EF4-FFF2-40B4-BE49-F238E27FC236}">
                  <a16:creationId xmlns:a16="http://schemas.microsoft.com/office/drawing/2014/main" id="{B327F5F2-CCD9-092C-11A5-BD4809439DF5}"/>
                </a:ext>
              </a:extLst>
            </p:cNvPr>
            <p:cNvGrpSpPr/>
            <p:nvPr/>
          </p:nvGrpSpPr>
          <p:grpSpPr>
            <a:xfrm>
              <a:off x="623888" y="2465648"/>
              <a:ext cx="3648075" cy="720080"/>
              <a:chOff x="623888" y="2465648"/>
              <a:chExt cx="3648075" cy="72008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7EF39B8-1913-C0DE-C065-A4B4B8DA3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888" y="2465648"/>
                <a:ext cx="2784473" cy="229322"/>
              </a:xfrm>
              <a:prstGeom prst="rect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6" name="Freeform: Shape 14">
                <a:extLst>
                  <a:ext uri="{FF2B5EF4-FFF2-40B4-BE49-F238E27FC236}">
                    <a16:creationId xmlns:a16="http://schemas.microsoft.com/office/drawing/2014/main" id="{BBED5C87-10E7-CC25-4B72-17BE98AF8210}"/>
                  </a:ext>
                </a:extLst>
              </p:cNvPr>
              <p:cNvSpPr/>
              <p:nvPr/>
            </p:nvSpPr>
            <p:spPr>
              <a:xfrm>
                <a:off x="247176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7" name="Right Triangle 8">
                <a:extLst>
                  <a:ext uri="{FF2B5EF4-FFF2-40B4-BE49-F238E27FC236}">
                    <a16:creationId xmlns:a16="http://schemas.microsoft.com/office/drawing/2014/main" id="{B7BAC452-C385-63FD-E220-F20924FAC5CC}"/>
                  </a:ext>
                </a:extLst>
              </p:cNvPr>
              <p:cNvSpPr/>
              <p:nvPr/>
            </p:nvSpPr>
            <p:spPr>
              <a:xfrm rot="5400000">
                <a:off x="3335859" y="2249624"/>
                <a:ext cx="720080" cy="1152128"/>
              </a:xfrm>
              <a:prstGeom prst="rtTriangle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DADBA831-D0CF-BCF9-43CE-75D6FE7D9811}"/>
                </a:ext>
              </a:extLst>
            </p:cNvPr>
            <p:cNvGrpSpPr/>
            <p:nvPr/>
          </p:nvGrpSpPr>
          <p:grpSpPr>
            <a:xfrm>
              <a:off x="7768497" y="2465648"/>
              <a:ext cx="3799616" cy="720080"/>
              <a:chOff x="7768497" y="2465648"/>
              <a:chExt cx="3799616" cy="720080"/>
            </a:xfrm>
          </p:grpSpPr>
          <p:sp>
            <p:nvSpPr>
              <p:cNvPr id="62" name="Freeform: Shape 6">
                <a:extLst>
                  <a:ext uri="{FF2B5EF4-FFF2-40B4-BE49-F238E27FC236}">
                    <a16:creationId xmlns:a16="http://schemas.microsoft.com/office/drawing/2014/main" id="{069BD13E-5630-DB1E-3108-4087518EC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8497" y="2465648"/>
                <a:ext cx="2936017" cy="229322"/>
              </a:xfrm>
              <a:custGeom>
                <a:avLst/>
                <a:gdLst>
                  <a:gd name="connsiteX0" fmla="*/ 366915 w 2936017"/>
                  <a:gd name="connsiteY0" fmla="*/ 0 h 229322"/>
                  <a:gd name="connsiteX1" fmla="*/ 2936017 w 2936017"/>
                  <a:gd name="connsiteY1" fmla="*/ 0 h 229322"/>
                  <a:gd name="connsiteX2" fmla="*/ 2936017 w 2936017"/>
                  <a:gd name="connsiteY2" fmla="*/ 229322 h 229322"/>
                  <a:gd name="connsiteX3" fmla="*/ 0 w 2936017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7" h="229322">
                    <a:moveTo>
                      <a:pt x="366915" y="0"/>
                    </a:moveTo>
                    <a:lnTo>
                      <a:pt x="2936017" y="0"/>
                    </a:lnTo>
                    <a:lnTo>
                      <a:pt x="2936017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3" name="Freeform: Shape 16">
                <a:extLst>
                  <a:ext uri="{FF2B5EF4-FFF2-40B4-BE49-F238E27FC236}">
                    <a16:creationId xmlns:a16="http://schemas.microsoft.com/office/drawing/2014/main" id="{F5F53122-BC96-01AC-2A9A-902D3BA392A7}"/>
                  </a:ext>
                </a:extLst>
              </p:cNvPr>
              <p:cNvSpPr/>
              <p:nvPr/>
            </p:nvSpPr>
            <p:spPr>
              <a:xfrm>
                <a:off x="976791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4" name="Right Triangle 10">
                <a:extLst>
                  <a:ext uri="{FF2B5EF4-FFF2-40B4-BE49-F238E27FC236}">
                    <a16:creationId xmlns:a16="http://schemas.microsoft.com/office/drawing/2014/main" id="{9BC2460A-D27D-F631-058C-89C56EECCBB9}"/>
                  </a:ext>
                </a:extLst>
              </p:cNvPr>
              <p:cNvSpPr/>
              <p:nvPr/>
            </p:nvSpPr>
            <p:spPr>
              <a:xfrm rot="5400000">
                <a:off x="10632009" y="2249624"/>
                <a:ext cx="720080" cy="1152128"/>
              </a:xfrm>
              <a:prstGeom prst="rtTriangle">
                <a:avLst/>
              </a:pr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40" name="Group 65">
              <a:extLst>
                <a:ext uri="{FF2B5EF4-FFF2-40B4-BE49-F238E27FC236}">
                  <a16:creationId xmlns:a16="http://schemas.microsoft.com/office/drawing/2014/main" id="{5CE7B2E5-61F1-5753-AA4A-0C5C54DC9147}"/>
                </a:ext>
              </a:extLst>
            </p:cNvPr>
            <p:cNvGrpSpPr/>
            <p:nvPr/>
          </p:nvGrpSpPr>
          <p:grpSpPr>
            <a:xfrm>
              <a:off x="4120423" y="2465648"/>
              <a:ext cx="3799615" cy="720080"/>
              <a:chOff x="4120423" y="2465648"/>
              <a:chExt cx="3799615" cy="720080"/>
            </a:xfrm>
          </p:grpSpPr>
          <p:sp>
            <p:nvSpPr>
              <p:cNvPr id="59" name="Freeform: Shape 4">
                <a:extLst>
                  <a:ext uri="{FF2B5EF4-FFF2-40B4-BE49-F238E27FC236}">
                    <a16:creationId xmlns:a16="http://schemas.microsoft.com/office/drawing/2014/main" id="{97D60485-D86C-937B-72A4-4687B1C92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423" y="2465648"/>
                <a:ext cx="2936014" cy="229322"/>
              </a:xfrm>
              <a:custGeom>
                <a:avLst/>
                <a:gdLst>
                  <a:gd name="connsiteX0" fmla="*/ 366915 w 2936014"/>
                  <a:gd name="connsiteY0" fmla="*/ 0 h 229322"/>
                  <a:gd name="connsiteX1" fmla="*/ 2936014 w 2936014"/>
                  <a:gd name="connsiteY1" fmla="*/ 0 h 229322"/>
                  <a:gd name="connsiteX2" fmla="*/ 2936014 w 2936014"/>
                  <a:gd name="connsiteY2" fmla="*/ 229322 h 229322"/>
                  <a:gd name="connsiteX3" fmla="*/ 0 w 2936014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4" h="229322">
                    <a:moveTo>
                      <a:pt x="366915" y="0"/>
                    </a:moveTo>
                    <a:lnTo>
                      <a:pt x="2936014" y="0"/>
                    </a:lnTo>
                    <a:lnTo>
                      <a:pt x="2936014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0" name="Freeform: Shape 15">
                <a:extLst>
                  <a:ext uri="{FF2B5EF4-FFF2-40B4-BE49-F238E27FC236}">
                    <a16:creationId xmlns:a16="http://schemas.microsoft.com/office/drawing/2014/main" id="{DCFF847E-DA04-1237-CE68-9A25DAC29E13}"/>
                  </a:ext>
                </a:extLst>
              </p:cNvPr>
              <p:cNvSpPr/>
              <p:nvPr/>
            </p:nvSpPr>
            <p:spPr>
              <a:xfrm>
                <a:off x="6119838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1" name="Right Triangle 12">
                <a:extLst>
                  <a:ext uri="{FF2B5EF4-FFF2-40B4-BE49-F238E27FC236}">
                    <a16:creationId xmlns:a16="http://schemas.microsoft.com/office/drawing/2014/main" id="{C8689B4D-71EC-7D44-EC25-BB345AC6E1EC}"/>
                  </a:ext>
                </a:extLst>
              </p:cNvPr>
              <p:cNvSpPr/>
              <p:nvPr/>
            </p:nvSpPr>
            <p:spPr>
              <a:xfrm rot="5400000">
                <a:off x="6983934" y="2249624"/>
                <a:ext cx="720080" cy="1152128"/>
              </a:xfrm>
              <a:prstGeom prst="rtTriangle">
                <a:avLst/>
              </a:pr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41" name="Group 28">
              <a:extLst>
                <a:ext uri="{FF2B5EF4-FFF2-40B4-BE49-F238E27FC236}">
                  <a16:creationId xmlns:a16="http://schemas.microsoft.com/office/drawing/2014/main" id="{8E1363AF-4DA6-EE27-0CFB-DBB92B9A0A24}"/>
                </a:ext>
              </a:extLst>
            </p:cNvPr>
            <p:cNvGrpSpPr/>
            <p:nvPr/>
          </p:nvGrpSpPr>
          <p:grpSpPr>
            <a:xfrm>
              <a:off x="8098122" y="3705563"/>
              <a:ext cx="3209887" cy="1384995"/>
              <a:chOff x="87776" y="4082023"/>
              <a:chExt cx="2862815" cy="1384995"/>
            </a:xfrm>
          </p:grpSpPr>
          <p:sp>
            <p:nvSpPr>
              <p:cNvPr id="57" name="TextBox 29">
                <a:extLst>
                  <a:ext uri="{FF2B5EF4-FFF2-40B4-BE49-F238E27FC236}">
                    <a16:creationId xmlns:a16="http://schemas.microsoft.com/office/drawing/2014/main" id="{7FF17D17-C5AC-4735-9C8B-B969CB0EDF6C}"/>
                  </a:ext>
                </a:extLst>
              </p:cNvPr>
              <p:cNvSpPr txBox="1"/>
              <p:nvPr/>
            </p:nvSpPr>
            <p:spPr>
              <a:xfrm>
                <a:off x="87776" y="4082023"/>
                <a:ext cx="2088993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Lancement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E438CF9-4230-F23A-465A-BF7E014D6B03}"/>
                  </a:ext>
                </a:extLst>
              </p:cNvPr>
              <p:cNvSpPr/>
              <p:nvPr/>
            </p:nvSpPr>
            <p:spPr>
              <a:xfrm>
                <a:off x="87776" y="4482133"/>
                <a:ext cx="2862815" cy="9848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Execution manel des cas de test à de l’outil Xray Jira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Génération du Rapport et de Dashboard</a:t>
                </a:r>
              </a:p>
            </p:txBody>
          </p:sp>
        </p:grpSp>
        <p:sp>
          <p:nvSpPr>
            <p:cNvPr id="42" name="TextBox 32">
              <a:extLst>
                <a:ext uri="{FF2B5EF4-FFF2-40B4-BE49-F238E27FC236}">
                  <a16:creationId xmlns:a16="http://schemas.microsoft.com/office/drawing/2014/main" id="{50A4C2A8-3EE5-5733-C8C2-BA72EF18D856}"/>
                </a:ext>
              </a:extLst>
            </p:cNvPr>
            <p:cNvSpPr txBox="1"/>
            <p:nvPr/>
          </p:nvSpPr>
          <p:spPr>
            <a:xfrm>
              <a:off x="8155555" y="1754273"/>
              <a:ext cx="240001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5"/>
                  </a:solidFill>
                  <a:latin typeface="Montserrat"/>
                </a:rPr>
                <a:t>EXECUTION</a:t>
              </a:r>
            </a:p>
          </p:txBody>
        </p:sp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0DBC785B-0F2B-34CF-581F-C336F84A4703}"/>
                </a:ext>
              </a:extLst>
            </p:cNvPr>
            <p:cNvSpPr txBox="1"/>
            <p:nvPr/>
          </p:nvSpPr>
          <p:spPr>
            <a:xfrm>
              <a:off x="4322484" y="1748635"/>
              <a:ext cx="3666388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4">
                      <a:lumMod val="75000"/>
                    </a:schemeClr>
                  </a:solidFill>
                  <a:latin typeface="Montserrat"/>
                </a:rPr>
                <a:t>IMPLEMENTATION</a:t>
              </a:r>
            </a:p>
          </p:txBody>
        </p:sp>
        <p:grpSp>
          <p:nvGrpSpPr>
            <p:cNvPr id="44" name="Group 36">
              <a:extLst>
                <a:ext uri="{FF2B5EF4-FFF2-40B4-BE49-F238E27FC236}">
                  <a16:creationId xmlns:a16="http://schemas.microsoft.com/office/drawing/2014/main" id="{0F2E330E-EC56-1D6D-BB6F-76B57DFC1B0F}"/>
                </a:ext>
              </a:extLst>
            </p:cNvPr>
            <p:cNvGrpSpPr/>
            <p:nvPr/>
          </p:nvGrpSpPr>
          <p:grpSpPr>
            <a:xfrm>
              <a:off x="4590816" y="3705563"/>
              <a:ext cx="2774277" cy="861775"/>
              <a:chOff x="87776" y="4082023"/>
              <a:chExt cx="2474306" cy="861775"/>
            </a:xfrm>
          </p:grpSpPr>
          <p:sp>
            <p:nvSpPr>
              <p:cNvPr id="55" name="TextBox 37">
                <a:extLst>
                  <a:ext uri="{FF2B5EF4-FFF2-40B4-BE49-F238E27FC236}">
                    <a16:creationId xmlns:a16="http://schemas.microsoft.com/office/drawing/2014/main" id="{EC2566D4-9B86-42AD-F967-CA1F7342E419}"/>
                  </a:ext>
                </a:extLst>
              </p:cNvPr>
              <p:cNvSpPr txBox="1"/>
              <p:nvPr/>
            </p:nvSpPr>
            <p:spPr>
              <a:xfrm>
                <a:off x="87776" y="4082023"/>
                <a:ext cx="2396270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4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Cas de Test sur Xray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571567B-1EDC-5E97-B494-1EBDDE8421AA}"/>
                  </a:ext>
                </a:extLst>
              </p:cNvPr>
              <p:cNvSpPr/>
              <p:nvPr/>
            </p:nvSpPr>
            <p:spPr>
              <a:xfrm>
                <a:off x="87776" y="4482133"/>
                <a:ext cx="2474306" cy="46166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Implémentation des cas de test sur Xray Jira</a:t>
                </a:r>
              </a:p>
            </p:txBody>
          </p:sp>
        </p:grpSp>
        <p:pic>
          <p:nvPicPr>
            <p:cNvPr id="45" name="Graphic 44" descr="Stopwatch 33%">
              <a:extLst>
                <a:ext uri="{FF2B5EF4-FFF2-40B4-BE49-F238E27FC236}">
                  <a16:creationId xmlns:a16="http://schemas.microsoft.com/office/drawing/2014/main" id="{7E9F584B-CDC7-4144-B2BF-A51F6DE3C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41592" y="3057490"/>
              <a:ext cx="648073" cy="648073"/>
            </a:xfrm>
            <a:prstGeom prst="rect">
              <a:avLst/>
            </a:prstGeom>
          </p:spPr>
        </p:pic>
        <p:grpSp>
          <p:nvGrpSpPr>
            <p:cNvPr id="46" name="Group 25">
              <a:extLst>
                <a:ext uri="{FF2B5EF4-FFF2-40B4-BE49-F238E27FC236}">
                  <a16:creationId xmlns:a16="http://schemas.microsoft.com/office/drawing/2014/main" id="{DF7F4D80-4AED-5562-BC37-5AECE7E11498}"/>
                </a:ext>
              </a:extLst>
            </p:cNvPr>
            <p:cNvGrpSpPr/>
            <p:nvPr/>
          </p:nvGrpSpPr>
          <p:grpSpPr>
            <a:xfrm>
              <a:off x="700164" y="3705563"/>
              <a:ext cx="3060926" cy="1384995"/>
              <a:chOff x="-725" y="4082023"/>
              <a:chExt cx="2729961" cy="1384995"/>
            </a:xfrm>
          </p:grpSpPr>
          <p:sp>
            <p:nvSpPr>
              <p:cNvPr id="53" name="TextBox 26">
                <a:extLst>
                  <a:ext uri="{FF2B5EF4-FFF2-40B4-BE49-F238E27FC236}">
                    <a16:creationId xmlns:a16="http://schemas.microsoft.com/office/drawing/2014/main" id="{FA0CD4CD-13B5-BE2C-D0C6-DD3F95F1CD7E}"/>
                  </a:ext>
                </a:extLst>
              </p:cNvPr>
              <p:cNvSpPr txBox="1"/>
              <p:nvPr/>
            </p:nvSpPr>
            <p:spPr>
              <a:xfrm>
                <a:off x="-725" y="4082023"/>
                <a:ext cx="2729961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3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Cas de Test en Excel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2C749B9-AB2C-53D4-337D-4A7FD19DCE4C}"/>
                  </a:ext>
                </a:extLst>
              </p:cNvPr>
              <p:cNvSpPr/>
              <p:nvPr/>
            </p:nvSpPr>
            <p:spPr>
              <a:xfrm>
                <a:off x="87776" y="4482133"/>
                <a:ext cx="2474306" cy="9848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Rédaction des scénarios à test pour chaque User Story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Définition de la priorité de chaque US</a:t>
                </a:r>
              </a:p>
            </p:txBody>
          </p:sp>
        </p:grpSp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B6366ABB-C7B5-2801-3226-5F4722C0B768}"/>
                </a:ext>
              </a:extLst>
            </p:cNvPr>
            <p:cNvSpPr txBox="1"/>
            <p:nvPr/>
          </p:nvSpPr>
          <p:spPr>
            <a:xfrm>
              <a:off x="955081" y="1807746"/>
              <a:ext cx="2738250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3">
                      <a:lumMod val="75000"/>
                    </a:schemeClr>
                  </a:solidFill>
                  <a:latin typeface="Montserrat"/>
                </a:rPr>
                <a:t>CONCEPTION</a:t>
              </a:r>
            </a:p>
          </p:txBody>
        </p:sp>
        <p:pic>
          <p:nvPicPr>
            <p:cNvPr id="48" name="Graphic 48" descr="Lights On">
              <a:extLst>
                <a:ext uri="{FF2B5EF4-FFF2-40B4-BE49-F238E27FC236}">
                  <a16:creationId xmlns:a16="http://schemas.microsoft.com/office/drawing/2014/main" id="{4977BCF8-0BEC-D1CC-E898-6C7F07913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06590" y="3098543"/>
              <a:ext cx="648073" cy="648073"/>
            </a:xfrm>
            <a:prstGeom prst="rect">
              <a:avLst/>
            </a:prstGeom>
          </p:spPr>
        </p:pic>
        <p:cxnSp>
          <p:nvCxnSpPr>
            <p:cNvPr id="49" name="Straight Connector 51">
              <a:extLst>
                <a:ext uri="{FF2B5EF4-FFF2-40B4-BE49-F238E27FC236}">
                  <a16:creationId xmlns:a16="http://schemas.microsoft.com/office/drawing/2014/main" id="{FE687B0B-B6F4-8569-DC66-BC71BA59144D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6" y="2295445"/>
              <a:ext cx="3815930" cy="0"/>
            </a:xfrm>
            <a:prstGeom prst="line">
              <a:avLst/>
            </a:prstGeom>
            <a:ln w="3175">
              <a:solidFill>
                <a:schemeClr val="accent3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52">
              <a:extLst>
                <a:ext uri="{FF2B5EF4-FFF2-40B4-BE49-F238E27FC236}">
                  <a16:creationId xmlns:a16="http://schemas.microsoft.com/office/drawing/2014/main" id="{999EBBAF-554A-3A5F-55BA-27EC224A76CE}"/>
                </a:ext>
              </a:extLst>
            </p:cNvPr>
            <p:cNvCxnSpPr>
              <a:cxnSpLocks/>
            </p:cNvCxnSpPr>
            <p:nvPr/>
          </p:nvCxnSpPr>
          <p:spPr>
            <a:xfrm>
              <a:off x="8256240" y="2290861"/>
              <a:ext cx="3311873" cy="0"/>
            </a:xfrm>
            <a:prstGeom prst="line">
              <a:avLst/>
            </a:prstGeom>
            <a:ln w="3175">
              <a:solidFill>
                <a:schemeClr val="accent5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7">
              <a:extLst>
                <a:ext uri="{FF2B5EF4-FFF2-40B4-BE49-F238E27FC236}">
                  <a16:creationId xmlns:a16="http://schemas.microsoft.com/office/drawing/2014/main" id="{4D31DF76-F861-3220-7576-D3E31E63CE87}"/>
                </a:ext>
              </a:extLst>
            </p:cNvPr>
            <p:cNvCxnSpPr>
              <a:cxnSpLocks/>
            </p:cNvCxnSpPr>
            <p:nvPr/>
          </p:nvCxnSpPr>
          <p:spPr>
            <a:xfrm>
              <a:off x="4589852" y="2295622"/>
              <a:ext cx="3394031" cy="0"/>
            </a:xfrm>
            <a:prstGeom prst="line">
              <a:avLst/>
            </a:prstGeom>
            <a:ln w="3175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51" descr="Bullseye">
              <a:extLst>
                <a:ext uri="{FF2B5EF4-FFF2-40B4-BE49-F238E27FC236}">
                  <a16:creationId xmlns:a16="http://schemas.microsoft.com/office/drawing/2014/main" id="{074F6608-6FFC-8B17-0EE2-C067DA41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24091" y="3057490"/>
              <a:ext cx="648073" cy="64807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6355FB22-3FEC-2E2F-27CC-CF216B2B9CE8}"/>
              </a:ext>
            </a:extLst>
          </p:cNvPr>
          <p:cNvGrpSpPr/>
          <p:nvPr/>
        </p:nvGrpSpPr>
        <p:grpSpPr>
          <a:xfrm>
            <a:off x="474401" y="55207"/>
            <a:ext cx="7254068" cy="665823"/>
            <a:chOff x="474401" y="55207"/>
            <a:chExt cx="7254068" cy="665823"/>
          </a:xfrm>
        </p:grpSpPr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D92CF7A7-F5C3-89E2-A10D-CC042E71E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401" y="315183"/>
              <a:ext cx="463976" cy="278541"/>
            </a:xfrm>
            <a:prstGeom prst="rect">
              <a:avLst/>
            </a:prstGeom>
          </p:spPr>
        </p:pic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C195612A-E1E1-4069-8970-A1C0DF228850}"/>
                </a:ext>
              </a:extLst>
            </p:cNvPr>
            <p:cNvSpPr txBox="1"/>
            <p:nvPr/>
          </p:nvSpPr>
          <p:spPr>
            <a:xfrm>
              <a:off x="926754" y="55207"/>
              <a:ext cx="6801715" cy="665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e 48">
            <a:extLst>
              <a:ext uri="{FF2B5EF4-FFF2-40B4-BE49-F238E27FC236}">
                <a16:creationId xmlns:a16="http://schemas.microsoft.com/office/drawing/2014/main" id="{F98FB091-3A14-924C-FF91-21B429E6A3D6}"/>
              </a:ext>
            </a:extLst>
          </p:cNvPr>
          <p:cNvGrpSpPr/>
          <p:nvPr/>
        </p:nvGrpSpPr>
        <p:grpSpPr>
          <a:xfrm>
            <a:off x="4298545" y="1708319"/>
            <a:ext cx="7685318" cy="4192305"/>
            <a:chOff x="3868996" y="1700191"/>
            <a:chExt cx="7685318" cy="4192305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D5C7C61-89AE-8A21-3467-A7C6638F2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8996" y="1700191"/>
              <a:ext cx="3886198" cy="3931656"/>
            </a:xfrm>
            <a:prstGeom prst="rect">
              <a:avLst/>
            </a:prstGeom>
          </p:spPr>
        </p:pic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1666150A-79BB-C2EB-024F-09DCCA299F2E}"/>
                </a:ext>
              </a:extLst>
            </p:cNvPr>
            <p:cNvGrpSpPr/>
            <p:nvPr/>
          </p:nvGrpSpPr>
          <p:grpSpPr>
            <a:xfrm>
              <a:off x="7712319" y="1705431"/>
              <a:ext cx="3841995" cy="4187065"/>
              <a:chOff x="8350005" y="1713830"/>
              <a:chExt cx="3841995" cy="4187065"/>
            </a:xfrm>
          </p:grpSpPr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37C0D0A3-D34C-2524-4F15-9772F40FB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0005" y="1713830"/>
                <a:ext cx="3841995" cy="3917744"/>
              </a:xfrm>
              <a:prstGeom prst="rect">
                <a:avLst/>
              </a:prstGeom>
            </p:spPr>
          </p:pic>
          <p:sp>
            <p:nvSpPr>
              <p:cNvPr id="17" name="Google Shape;162;p5">
                <a:extLst>
                  <a:ext uri="{FF2B5EF4-FFF2-40B4-BE49-F238E27FC236}">
                    <a16:creationId xmlns:a16="http://schemas.microsoft.com/office/drawing/2014/main" id="{984BD10F-8D59-C630-DF8D-4D9E3F748FBB}"/>
                  </a:ext>
                </a:extLst>
              </p:cNvPr>
              <p:cNvSpPr txBox="1"/>
              <p:nvPr/>
            </p:nvSpPr>
            <p:spPr>
              <a:xfrm>
                <a:off x="9521507" y="5669001"/>
                <a:ext cx="1711514" cy="2318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800" b="1">
                    <a:solidFill>
                      <a:schemeClr val="accent3"/>
                    </a:solidFill>
                    <a:latin typeface="Montserrat" panose="00000500000000000000" pitchFamily="2" charset="0"/>
                    <a:sym typeface="Montserrat"/>
                  </a:rPr>
                  <a:t>Couverture</a:t>
                </a:r>
                <a:endParaRPr lang="en-US" sz="1100" b="1">
                  <a:solidFill>
                    <a:schemeClr val="accent3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9ED45A7-B728-AECE-0363-20D7D6390A4A}"/>
              </a:ext>
            </a:extLst>
          </p:cNvPr>
          <p:cNvGrpSpPr/>
          <p:nvPr/>
        </p:nvGrpSpPr>
        <p:grpSpPr>
          <a:xfrm>
            <a:off x="474401" y="958777"/>
            <a:ext cx="9838500" cy="559500"/>
            <a:chOff x="474401" y="958777"/>
            <a:chExt cx="9838500" cy="559500"/>
          </a:xfrm>
        </p:grpSpPr>
        <p:sp>
          <p:nvSpPr>
            <p:cNvPr id="9" name="Google Shape;242;g134d2e640ec_2_440">
              <a:extLst>
                <a:ext uri="{FF2B5EF4-FFF2-40B4-BE49-F238E27FC236}">
                  <a16:creationId xmlns:a16="http://schemas.microsoft.com/office/drawing/2014/main" id="{48489799-F34B-72E8-3BE3-B35EF36F539E}"/>
                </a:ext>
              </a:extLst>
            </p:cNvPr>
            <p:cNvSpPr txBox="1"/>
            <p:nvPr/>
          </p:nvSpPr>
          <p:spPr>
            <a:xfrm>
              <a:off x="474401" y="958777"/>
              <a:ext cx="98385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2570A2"/>
                </a:buClr>
                <a:buSzPts val="1800"/>
              </a:pPr>
              <a:r>
                <a:rPr lang="fr-FR" sz="2000" i="0" u="none" strike="noStrike" cap="none">
                  <a:solidFill>
                    <a:schemeClr val="lt2"/>
                  </a:solidFill>
                  <a:latin typeface="Montserrat" panose="00000500000000000000" pitchFamily="2" charset="0"/>
                  <a:ea typeface="Montserrat"/>
                  <a:cs typeface="Montserrat"/>
                  <a:sym typeface="Montserrat"/>
                </a:rPr>
                <a:t>Résultats de Test Manuel par Xray</a:t>
              </a:r>
              <a:r>
                <a:rPr lang="fr-FR" sz="2000">
                  <a:solidFill>
                    <a:schemeClr val="lt2"/>
                  </a:solidFill>
                  <a:latin typeface="Montserrat" panose="00000500000000000000" pitchFamily="2" charset="0"/>
                  <a:ea typeface="Montserrat"/>
                  <a:cs typeface="Montserrat"/>
                  <a:sym typeface="Montserrat"/>
                </a:rPr>
                <a:t> </a:t>
              </a:r>
              <a:r>
                <a:rPr lang="fr-FR" sz="2000">
                  <a:solidFill>
                    <a:srgbClr val="44398A"/>
                  </a:solidFill>
                  <a:latin typeface="Montserrat" panose="00000500000000000000" pitchFamily="2" charset="0"/>
                  <a:ea typeface="Montserrat"/>
                  <a:cs typeface="Montserrat"/>
                  <a:sym typeface="Montserrat"/>
                </a:rPr>
                <a:t> </a:t>
              </a:r>
              <a:endParaRPr lang="en-US" sz="2000">
                <a:latin typeface="Montserrat" panose="00000500000000000000" pitchFamily="2" charset="0"/>
              </a:endParaRPr>
            </a:p>
          </p:txBody>
        </p:sp>
        <p:pic>
          <p:nvPicPr>
            <p:cNvPr id="10" name="Google Shape;245;g134d2e640ec_2_440">
              <a:extLst>
                <a:ext uri="{FF2B5EF4-FFF2-40B4-BE49-F238E27FC236}">
                  <a16:creationId xmlns:a16="http://schemas.microsoft.com/office/drawing/2014/main" id="{E77CF567-771B-7C70-ACCD-5865729A1A5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91100" y="958777"/>
              <a:ext cx="400473" cy="503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0A3C750-EB3D-660A-F85A-D3E151A7F429}"/>
              </a:ext>
            </a:extLst>
          </p:cNvPr>
          <p:cNvSpPr/>
          <p:nvPr/>
        </p:nvSpPr>
        <p:spPr>
          <a:xfrm>
            <a:off x="5560828" y="5480287"/>
            <a:ext cx="1417685" cy="15101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Montserrat" panose="00000500000000000000" pitchFamily="2" charset="0"/>
            </a:endParaRPr>
          </a:p>
        </p:txBody>
      </p:sp>
      <p:grpSp>
        <p:nvGrpSpPr>
          <p:cNvPr id="18" name="Google Shape;319;g134d2e640ec_2_256">
            <a:extLst>
              <a:ext uri="{FF2B5EF4-FFF2-40B4-BE49-F238E27FC236}">
                <a16:creationId xmlns:a16="http://schemas.microsoft.com/office/drawing/2014/main" id="{48C68AF6-DA30-9054-3EFE-EEF1EE79845B}"/>
              </a:ext>
            </a:extLst>
          </p:cNvPr>
          <p:cNvGrpSpPr/>
          <p:nvPr/>
        </p:nvGrpSpPr>
        <p:grpSpPr>
          <a:xfrm>
            <a:off x="406553" y="2557197"/>
            <a:ext cx="2281748" cy="1155050"/>
            <a:chOff x="4378952" y="4061646"/>
            <a:chExt cx="5558069" cy="2554544"/>
          </a:xfrm>
        </p:grpSpPr>
        <p:pic>
          <p:nvPicPr>
            <p:cNvPr id="19" name="Google Shape;320;g134d2e640ec_2_256">
              <a:extLst>
                <a:ext uri="{FF2B5EF4-FFF2-40B4-BE49-F238E27FC236}">
                  <a16:creationId xmlns:a16="http://schemas.microsoft.com/office/drawing/2014/main" id="{A43B2EE2-A48F-0572-BEDE-7781A63FC59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378952" y="4061646"/>
              <a:ext cx="5558069" cy="2554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321;g134d2e640ec_2_256">
              <a:extLst>
                <a:ext uri="{FF2B5EF4-FFF2-40B4-BE49-F238E27FC236}">
                  <a16:creationId xmlns:a16="http://schemas.microsoft.com/office/drawing/2014/main" id="{BF7A5909-6A75-64EA-E6BE-A1BA1D13A21F}"/>
                </a:ext>
              </a:extLst>
            </p:cNvPr>
            <p:cNvSpPr/>
            <p:nvPr/>
          </p:nvSpPr>
          <p:spPr>
            <a:xfrm>
              <a:off x="7068750" y="4858800"/>
              <a:ext cx="1562100" cy="749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Montserrat" panose="00000500000000000000" pitchFamily="2" charset="0"/>
                <a:sym typeface="Arial"/>
              </a:endParaRPr>
            </a:p>
          </p:txBody>
        </p:sp>
      </p:grpSp>
      <p:grpSp>
        <p:nvGrpSpPr>
          <p:cNvPr id="22" name="Google Shape;336;g134d2e640ec_2_260">
            <a:extLst>
              <a:ext uri="{FF2B5EF4-FFF2-40B4-BE49-F238E27FC236}">
                <a16:creationId xmlns:a16="http://schemas.microsoft.com/office/drawing/2014/main" id="{10880371-2A6C-8910-CDA9-BB494B570D06}"/>
              </a:ext>
            </a:extLst>
          </p:cNvPr>
          <p:cNvGrpSpPr/>
          <p:nvPr/>
        </p:nvGrpSpPr>
        <p:grpSpPr>
          <a:xfrm>
            <a:off x="2217613" y="3874914"/>
            <a:ext cx="2281748" cy="1155050"/>
            <a:chOff x="5715500" y="1361040"/>
            <a:chExt cx="6645748" cy="4495296"/>
          </a:xfrm>
        </p:grpSpPr>
        <p:pic>
          <p:nvPicPr>
            <p:cNvPr id="23" name="Google Shape;337;g134d2e640ec_2_26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B77BF807-F901-6A00-D39E-23B394E531A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15500" y="1361040"/>
              <a:ext cx="6645748" cy="4495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338;g134d2e640ec_2_260">
              <a:extLst>
                <a:ext uri="{FF2B5EF4-FFF2-40B4-BE49-F238E27FC236}">
                  <a16:creationId xmlns:a16="http://schemas.microsoft.com/office/drawing/2014/main" id="{B5EE9CA3-F1D5-49A5-E3D8-3E13E4CE5B1A}"/>
                </a:ext>
              </a:extLst>
            </p:cNvPr>
            <p:cNvSpPr/>
            <p:nvPr/>
          </p:nvSpPr>
          <p:spPr>
            <a:xfrm>
              <a:off x="6228820" y="3604718"/>
              <a:ext cx="1734000" cy="1234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ontserrat" panose="00000500000000000000" pitchFamily="2" charset="0"/>
                <a:sym typeface="Arial"/>
              </a:endParaRPr>
            </a:p>
          </p:txBody>
        </p:sp>
      </p:grpSp>
      <p:cxnSp>
        <p:nvCxnSpPr>
          <p:cNvPr id="29" name="Connecteur : en arc 28">
            <a:extLst>
              <a:ext uri="{FF2B5EF4-FFF2-40B4-BE49-F238E27FC236}">
                <a16:creationId xmlns:a16="http://schemas.microsoft.com/office/drawing/2014/main" id="{F44EEFBB-0280-F4AB-B3AF-96C994023BE6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1547427" y="2178064"/>
            <a:ext cx="4179263" cy="379132"/>
          </a:xfrm>
          <a:prstGeom prst="curvedConnector2">
            <a:avLst/>
          </a:prstGeom>
          <a:ln w="28575">
            <a:solidFill>
              <a:srgbClr val="D45D5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651930EB-C019-64B8-0BB1-D7F4F7EC950D}"/>
              </a:ext>
            </a:extLst>
          </p:cNvPr>
          <p:cNvSpPr/>
          <p:nvPr/>
        </p:nvSpPr>
        <p:spPr>
          <a:xfrm flipH="1">
            <a:off x="3359802" y="2175125"/>
            <a:ext cx="4631849" cy="3239838"/>
          </a:xfrm>
          <a:prstGeom prst="arc">
            <a:avLst/>
          </a:prstGeom>
          <a:ln w="28575">
            <a:solidFill>
              <a:srgbClr val="D45D5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Montserrat" panose="00000500000000000000" pitchFamily="2" charset="0"/>
            </a:endParaRP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E2DDE371-B9FA-AF28-2556-C532AACAF625}"/>
              </a:ext>
            </a:extLst>
          </p:cNvPr>
          <p:cNvGrpSpPr/>
          <p:nvPr/>
        </p:nvGrpSpPr>
        <p:grpSpPr>
          <a:xfrm>
            <a:off x="474401" y="55207"/>
            <a:ext cx="7254068" cy="665823"/>
            <a:chOff x="474401" y="55207"/>
            <a:chExt cx="7254068" cy="665823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A1929E4-ADB2-98CC-DA6C-3D4C8E63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401" y="315183"/>
              <a:ext cx="463976" cy="278541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FA9FD8D4-FD23-1274-6531-F452B9BA4E54}"/>
                </a:ext>
              </a:extLst>
            </p:cNvPr>
            <p:cNvSpPr txBox="1"/>
            <p:nvPr/>
          </p:nvSpPr>
          <p:spPr>
            <a:xfrm>
              <a:off x="926754" y="55207"/>
              <a:ext cx="6801715" cy="665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8068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81C9D343-0D49-B818-2B4E-819464E7111C}"/>
              </a:ext>
            </a:extLst>
          </p:cNvPr>
          <p:cNvGrpSpPr/>
          <p:nvPr/>
        </p:nvGrpSpPr>
        <p:grpSpPr>
          <a:xfrm>
            <a:off x="623886" y="1690597"/>
            <a:ext cx="10944227" cy="3476805"/>
            <a:chOff x="623886" y="1767641"/>
            <a:chExt cx="10944227" cy="3476805"/>
          </a:xfrm>
        </p:grpSpPr>
        <p:grpSp>
          <p:nvGrpSpPr>
            <p:cNvPr id="38" name="Group 64">
              <a:extLst>
                <a:ext uri="{FF2B5EF4-FFF2-40B4-BE49-F238E27FC236}">
                  <a16:creationId xmlns:a16="http://schemas.microsoft.com/office/drawing/2014/main" id="{19E352F6-9651-0D1C-7608-FBE450BB82E2}"/>
                </a:ext>
              </a:extLst>
            </p:cNvPr>
            <p:cNvGrpSpPr/>
            <p:nvPr/>
          </p:nvGrpSpPr>
          <p:grpSpPr>
            <a:xfrm>
              <a:off x="623888" y="2465648"/>
              <a:ext cx="3648075" cy="720080"/>
              <a:chOff x="623888" y="2465648"/>
              <a:chExt cx="3648075" cy="72008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0FE94C5-FF82-31DF-41F1-1E42DED92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888" y="2465648"/>
                <a:ext cx="2784473" cy="229322"/>
              </a:xfrm>
              <a:prstGeom prst="rect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6" name="Freeform: Shape 14">
                <a:extLst>
                  <a:ext uri="{FF2B5EF4-FFF2-40B4-BE49-F238E27FC236}">
                    <a16:creationId xmlns:a16="http://schemas.microsoft.com/office/drawing/2014/main" id="{2EDF52A8-7F8B-7808-40DA-093B35B5F47E}"/>
                  </a:ext>
                </a:extLst>
              </p:cNvPr>
              <p:cNvSpPr/>
              <p:nvPr/>
            </p:nvSpPr>
            <p:spPr>
              <a:xfrm>
                <a:off x="247176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7" name="Right Triangle 8">
                <a:extLst>
                  <a:ext uri="{FF2B5EF4-FFF2-40B4-BE49-F238E27FC236}">
                    <a16:creationId xmlns:a16="http://schemas.microsoft.com/office/drawing/2014/main" id="{107B3567-E262-345A-C8DF-221CE0A9C4A8}"/>
                  </a:ext>
                </a:extLst>
              </p:cNvPr>
              <p:cNvSpPr/>
              <p:nvPr/>
            </p:nvSpPr>
            <p:spPr>
              <a:xfrm rot="5400000">
                <a:off x="3335859" y="2249624"/>
                <a:ext cx="720080" cy="1152128"/>
              </a:xfrm>
              <a:prstGeom prst="rtTriangle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031BA096-1180-1410-D2EC-A972467723B3}"/>
                </a:ext>
              </a:extLst>
            </p:cNvPr>
            <p:cNvGrpSpPr/>
            <p:nvPr/>
          </p:nvGrpSpPr>
          <p:grpSpPr>
            <a:xfrm>
              <a:off x="7768497" y="2465648"/>
              <a:ext cx="3799616" cy="720080"/>
              <a:chOff x="7768497" y="2465648"/>
              <a:chExt cx="3799616" cy="720080"/>
            </a:xfrm>
          </p:grpSpPr>
          <p:sp>
            <p:nvSpPr>
              <p:cNvPr id="62" name="Freeform: Shape 6">
                <a:extLst>
                  <a:ext uri="{FF2B5EF4-FFF2-40B4-BE49-F238E27FC236}">
                    <a16:creationId xmlns:a16="http://schemas.microsoft.com/office/drawing/2014/main" id="{11344C8A-76D4-3F8B-69C5-BD81C3F077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8497" y="2465648"/>
                <a:ext cx="2936017" cy="229322"/>
              </a:xfrm>
              <a:custGeom>
                <a:avLst/>
                <a:gdLst>
                  <a:gd name="connsiteX0" fmla="*/ 366915 w 2936017"/>
                  <a:gd name="connsiteY0" fmla="*/ 0 h 229322"/>
                  <a:gd name="connsiteX1" fmla="*/ 2936017 w 2936017"/>
                  <a:gd name="connsiteY1" fmla="*/ 0 h 229322"/>
                  <a:gd name="connsiteX2" fmla="*/ 2936017 w 2936017"/>
                  <a:gd name="connsiteY2" fmla="*/ 229322 h 229322"/>
                  <a:gd name="connsiteX3" fmla="*/ 0 w 2936017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7" h="229322">
                    <a:moveTo>
                      <a:pt x="366915" y="0"/>
                    </a:moveTo>
                    <a:lnTo>
                      <a:pt x="2936017" y="0"/>
                    </a:lnTo>
                    <a:lnTo>
                      <a:pt x="2936017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3" name="Freeform: Shape 16">
                <a:extLst>
                  <a:ext uri="{FF2B5EF4-FFF2-40B4-BE49-F238E27FC236}">
                    <a16:creationId xmlns:a16="http://schemas.microsoft.com/office/drawing/2014/main" id="{B5381EED-7109-25FD-64B1-4059FB0FF7EC}"/>
                  </a:ext>
                </a:extLst>
              </p:cNvPr>
              <p:cNvSpPr/>
              <p:nvPr/>
            </p:nvSpPr>
            <p:spPr>
              <a:xfrm>
                <a:off x="976791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4" name="Right Triangle 10">
                <a:extLst>
                  <a:ext uri="{FF2B5EF4-FFF2-40B4-BE49-F238E27FC236}">
                    <a16:creationId xmlns:a16="http://schemas.microsoft.com/office/drawing/2014/main" id="{553118C5-8BD8-E1F9-7524-BFB7C6511F9A}"/>
                  </a:ext>
                </a:extLst>
              </p:cNvPr>
              <p:cNvSpPr/>
              <p:nvPr/>
            </p:nvSpPr>
            <p:spPr>
              <a:xfrm rot="5400000">
                <a:off x="10632009" y="2249624"/>
                <a:ext cx="720080" cy="1152128"/>
              </a:xfrm>
              <a:prstGeom prst="rtTriangle">
                <a:avLst/>
              </a:pr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40" name="Group 65">
              <a:extLst>
                <a:ext uri="{FF2B5EF4-FFF2-40B4-BE49-F238E27FC236}">
                  <a16:creationId xmlns:a16="http://schemas.microsoft.com/office/drawing/2014/main" id="{C5B8258C-2E2B-51AF-79BB-ACF45362BD1B}"/>
                </a:ext>
              </a:extLst>
            </p:cNvPr>
            <p:cNvGrpSpPr/>
            <p:nvPr/>
          </p:nvGrpSpPr>
          <p:grpSpPr>
            <a:xfrm>
              <a:off x="4120423" y="2465648"/>
              <a:ext cx="3799615" cy="720080"/>
              <a:chOff x="4120423" y="2465648"/>
              <a:chExt cx="3799615" cy="720080"/>
            </a:xfrm>
          </p:grpSpPr>
          <p:sp>
            <p:nvSpPr>
              <p:cNvPr id="59" name="Freeform: Shape 4">
                <a:extLst>
                  <a:ext uri="{FF2B5EF4-FFF2-40B4-BE49-F238E27FC236}">
                    <a16:creationId xmlns:a16="http://schemas.microsoft.com/office/drawing/2014/main" id="{EC41B59D-183B-1A6B-C920-95A9A7B14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423" y="2465648"/>
                <a:ext cx="2936014" cy="229322"/>
              </a:xfrm>
              <a:custGeom>
                <a:avLst/>
                <a:gdLst>
                  <a:gd name="connsiteX0" fmla="*/ 366915 w 2936014"/>
                  <a:gd name="connsiteY0" fmla="*/ 0 h 229322"/>
                  <a:gd name="connsiteX1" fmla="*/ 2936014 w 2936014"/>
                  <a:gd name="connsiteY1" fmla="*/ 0 h 229322"/>
                  <a:gd name="connsiteX2" fmla="*/ 2936014 w 2936014"/>
                  <a:gd name="connsiteY2" fmla="*/ 229322 h 229322"/>
                  <a:gd name="connsiteX3" fmla="*/ 0 w 2936014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4" h="229322">
                    <a:moveTo>
                      <a:pt x="366915" y="0"/>
                    </a:moveTo>
                    <a:lnTo>
                      <a:pt x="2936014" y="0"/>
                    </a:lnTo>
                    <a:lnTo>
                      <a:pt x="2936014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0" name="Freeform: Shape 15">
                <a:extLst>
                  <a:ext uri="{FF2B5EF4-FFF2-40B4-BE49-F238E27FC236}">
                    <a16:creationId xmlns:a16="http://schemas.microsoft.com/office/drawing/2014/main" id="{1B9F4A12-B0A9-7BDD-CBA8-650995C22A46}"/>
                  </a:ext>
                </a:extLst>
              </p:cNvPr>
              <p:cNvSpPr/>
              <p:nvPr/>
            </p:nvSpPr>
            <p:spPr>
              <a:xfrm>
                <a:off x="6119838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61" name="Right Triangle 12">
                <a:extLst>
                  <a:ext uri="{FF2B5EF4-FFF2-40B4-BE49-F238E27FC236}">
                    <a16:creationId xmlns:a16="http://schemas.microsoft.com/office/drawing/2014/main" id="{2C1CFE16-BDD3-DABF-E99C-80E5B73AC2D1}"/>
                  </a:ext>
                </a:extLst>
              </p:cNvPr>
              <p:cNvSpPr/>
              <p:nvPr/>
            </p:nvSpPr>
            <p:spPr>
              <a:xfrm rot="5400000">
                <a:off x="6983934" y="2249624"/>
                <a:ext cx="720080" cy="1152128"/>
              </a:xfrm>
              <a:prstGeom prst="rtTriangle">
                <a:avLst/>
              </a:pr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41" name="Group 28">
              <a:extLst>
                <a:ext uri="{FF2B5EF4-FFF2-40B4-BE49-F238E27FC236}">
                  <a16:creationId xmlns:a16="http://schemas.microsoft.com/office/drawing/2014/main" id="{C118FF8B-0319-023D-12E2-F27B5D55F709}"/>
                </a:ext>
              </a:extLst>
            </p:cNvPr>
            <p:cNvGrpSpPr/>
            <p:nvPr/>
          </p:nvGrpSpPr>
          <p:grpSpPr>
            <a:xfrm>
              <a:off x="8098122" y="3705563"/>
              <a:ext cx="3209887" cy="1200329"/>
              <a:chOff x="87776" y="4082023"/>
              <a:chExt cx="2862815" cy="1200329"/>
            </a:xfrm>
          </p:grpSpPr>
          <p:sp>
            <p:nvSpPr>
              <p:cNvPr id="57" name="TextBox 29">
                <a:extLst>
                  <a:ext uri="{FF2B5EF4-FFF2-40B4-BE49-F238E27FC236}">
                    <a16:creationId xmlns:a16="http://schemas.microsoft.com/office/drawing/2014/main" id="{658233E8-39C9-2FD5-4A0A-09EF8881276B}"/>
                  </a:ext>
                </a:extLst>
              </p:cNvPr>
              <p:cNvSpPr txBox="1"/>
              <p:nvPr/>
            </p:nvSpPr>
            <p:spPr>
              <a:xfrm>
                <a:off x="87776" y="4082023"/>
                <a:ext cx="2088993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Lancement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040E0F-F890-AC0A-E681-97F2B9EED754}"/>
                  </a:ext>
                </a:extLst>
              </p:cNvPr>
              <p:cNvSpPr/>
              <p:nvPr/>
            </p:nvSpPr>
            <p:spPr>
              <a:xfrm>
                <a:off x="87776" y="4482133"/>
                <a:ext cx="2862815" cy="800219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Execution de test automatique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Génération du Rapport de couverture</a:t>
                </a:r>
              </a:p>
            </p:txBody>
          </p:sp>
        </p:grpSp>
        <p:sp>
          <p:nvSpPr>
            <p:cNvPr id="42" name="TextBox 32">
              <a:extLst>
                <a:ext uri="{FF2B5EF4-FFF2-40B4-BE49-F238E27FC236}">
                  <a16:creationId xmlns:a16="http://schemas.microsoft.com/office/drawing/2014/main" id="{F2503F12-459C-11F5-AB01-C74A73C79FC3}"/>
                </a:ext>
              </a:extLst>
            </p:cNvPr>
            <p:cNvSpPr txBox="1"/>
            <p:nvPr/>
          </p:nvSpPr>
          <p:spPr>
            <a:xfrm>
              <a:off x="8329344" y="1767641"/>
              <a:ext cx="2400017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5"/>
                  </a:solidFill>
                  <a:latin typeface="Montserrat" panose="00000500000000000000" pitchFamily="2" charset="0"/>
                </a:rPr>
                <a:t>EXECUTION</a:t>
              </a:r>
            </a:p>
          </p:txBody>
        </p:sp>
        <p:sp>
          <p:nvSpPr>
            <p:cNvPr id="43" name="TextBox 33">
              <a:extLst>
                <a:ext uri="{FF2B5EF4-FFF2-40B4-BE49-F238E27FC236}">
                  <a16:creationId xmlns:a16="http://schemas.microsoft.com/office/drawing/2014/main" id="{EE4BF12F-5E7E-8339-48C5-4350E0BDE09B}"/>
                </a:ext>
              </a:extLst>
            </p:cNvPr>
            <p:cNvSpPr txBox="1"/>
            <p:nvPr/>
          </p:nvSpPr>
          <p:spPr>
            <a:xfrm>
              <a:off x="4512920" y="1777452"/>
              <a:ext cx="3666388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4">
                      <a:lumMod val="75000"/>
                    </a:schemeClr>
                  </a:solidFill>
                  <a:latin typeface="Montserrat" panose="00000500000000000000" pitchFamily="2" charset="0"/>
                </a:rPr>
                <a:t>IMPLEMENTATION</a:t>
              </a:r>
            </a:p>
          </p:txBody>
        </p:sp>
        <p:grpSp>
          <p:nvGrpSpPr>
            <p:cNvPr id="44" name="Group 36">
              <a:extLst>
                <a:ext uri="{FF2B5EF4-FFF2-40B4-BE49-F238E27FC236}">
                  <a16:creationId xmlns:a16="http://schemas.microsoft.com/office/drawing/2014/main" id="{BD2129C3-932C-2544-B2EC-A1D76B8FAEBE}"/>
                </a:ext>
              </a:extLst>
            </p:cNvPr>
            <p:cNvGrpSpPr/>
            <p:nvPr/>
          </p:nvGrpSpPr>
          <p:grpSpPr>
            <a:xfrm>
              <a:off x="4590816" y="3705563"/>
              <a:ext cx="2774277" cy="1046441"/>
              <a:chOff x="87776" y="4082023"/>
              <a:chExt cx="2474306" cy="1046441"/>
            </a:xfrm>
          </p:grpSpPr>
          <p:sp>
            <p:nvSpPr>
              <p:cNvPr id="55" name="TextBox 37">
                <a:extLst>
                  <a:ext uri="{FF2B5EF4-FFF2-40B4-BE49-F238E27FC236}">
                    <a16:creationId xmlns:a16="http://schemas.microsoft.com/office/drawing/2014/main" id="{BB84D113-9B7D-3872-6CA4-243D758F3D7A}"/>
                  </a:ext>
                </a:extLst>
              </p:cNvPr>
              <p:cNvSpPr txBox="1"/>
              <p:nvPr/>
            </p:nvSpPr>
            <p:spPr>
              <a:xfrm>
                <a:off x="87776" y="4082023"/>
                <a:ext cx="2396270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4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Rédaction du code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56D9B33-1486-273C-0196-4D04B86F1662}"/>
                  </a:ext>
                </a:extLst>
              </p:cNvPr>
              <p:cNvSpPr/>
              <p:nvPr/>
            </p:nvSpPr>
            <p:spPr>
              <a:xfrm>
                <a:off x="87776" y="4482133"/>
                <a:ext cx="2474306" cy="646331"/>
              </a:xfrm>
              <a:prstGeom prst="rect">
                <a:avLst/>
              </a:prstGeom>
            </p:spPr>
            <p:txBody>
              <a:bodyPr wrap="square" lIns="0" tIns="45720" rIns="91440" bIns="45720" anchor="t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/>
                  </a:rPr>
                  <a:t>Convertir les deux scenarios en code éxécutable sur eclipse IDE </a:t>
                </a:r>
                <a:endParaRPr lang="en-US" sz="1200" noProof="1">
                  <a:solidFill>
                    <a:schemeClr val="bg2">
                      <a:lumMod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pic>
          <p:nvPicPr>
            <p:cNvPr id="45" name="Graphic 44" descr="Stopwatch 33%">
              <a:extLst>
                <a:ext uri="{FF2B5EF4-FFF2-40B4-BE49-F238E27FC236}">
                  <a16:creationId xmlns:a16="http://schemas.microsoft.com/office/drawing/2014/main" id="{877BF0D3-CF49-F720-58A2-CBCB8CDE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592" y="3057490"/>
              <a:ext cx="648073" cy="648073"/>
            </a:xfrm>
            <a:prstGeom prst="rect">
              <a:avLst/>
            </a:prstGeom>
          </p:spPr>
        </p:pic>
        <p:grpSp>
          <p:nvGrpSpPr>
            <p:cNvPr id="46" name="Group 25">
              <a:extLst>
                <a:ext uri="{FF2B5EF4-FFF2-40B4-BE49-F238E27FC236}">
                  <a16:creationId xmlns:a16="http://schemas.microsoft.com/office/drawing/2014/main" id="{87AB1F6F-F297-18A6-57E6-19CF855F845C}"/>
                </a:ext>
              </a:extLst>
            </p:cNvPr>
            <p:cNvGrpSpPr/>
            <p:nvPr/>
          </p:nvGrpSpPr>
          <p:grpSpPr>
            <a:xfrm>
              <a:off x="700164" y="3705563"/>
              <a:ext cx="3950850" cy="1538883"/>
              <a:chOff x="-725" y="4082023"/>
              <a:chExt cx="3523661" cy="1538883"/>
            </a:xfrm>
          </p:grpSpPr>
          <p:sp>
            <p:nvSpPr>
              <p:cNvPr id="53" name="TextBox 26">
                <a:extLst>
                  <a:ext uri="{FF2B5EF4-FFF2-40B4-BE49-F238E27FC236}">
                    <a16:creationId xmlns:a16="http://schemas.microsoft.com/office/drawing/2014/main" id="{E9433B4F-BA34-561F-E3F9-19AD474707B8}"/>
                  </a:ext>
                </a:extLst>
              </p:cNvPr>
              <p:cNvSpPr txBox="1"/>
              <p:nvPr/>
            </p:nvSpPr>
            <p:spPr>
              <a:xfrm>
                <a:off x="-725" y="4082023"/>
                <a:ext cx="2729961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3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Choix des scenarios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DB80EA4-69FA-6D20-9895-87A833876A1A}"/>
                  </a:ext>
                </a:extLst>
              </p:cNvPr>
              <p:cNvSpPr/>
              <p:nvPr/>
            </p:nvSpPr>
            <p:spPr>
              <a:xfrm>
                <a:off x="87776" y="4482133"/>
                <a:ext cx="3435160" cy="1138773"/>
              </a:xfrm>
              <a:prstGeom prst="rect">
                <a:avLst/>
              </a:prstGeom>
            </p:spPr>
            <p:txBody>
              <a:bodyPr wrap="square" lIns="0" tIns="45720" rIns="91440" bIns="45720" anchor="t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/>
                  </a:rPr>
                  <a:t>Choix et redaction des scénarios à automatisé </a:t>
                </a:r>
                <a:endParaRPr lang="en-US" sz="1200" noProof="1">
                  <a:solidFill>
                    <a:schemeClr val="bg2">
                      <a:lumMod val="25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marL="742315" lvl="1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/>
                  </a:rPr>
                  <a:t>Passer une commande</a:t>
                </a:r>
              </a:p>
              <a:p>
                <a:pPr marL="742315" lvl="1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/>
                  </a:rPr>
                  <a:t>Remplir une message</a:t>
                </a:r>
              </a:p>
            </p:txBody>
          </p:sp>
        </p:grpSp>
        <p:sp>
          <p:nvSpPr>
            <p:cNvPr id="47" name="TextBox 31">
              <a:extLst>
                <a:ext uri="{FF2B5EF4-FFF2-40B4-BE49-F238E27FC236}">
                  <a16:creationId xmlns:a16="http://schemas.microsoft.com/office/drawing/2014/main" id="{ADB33BBD-326A-2051-7653-0909742B2E38}"/>
                </a:ext>
              </a:extLst>
            </p:cNvPr>
            <p:cNvSpPr txBox="1"/>
            <p:nvPr/>
          </p:nvSpPr>
          <p:spPr>
            <a:xfrm>
              <a:off x="861502" y="1767641"/>
              <a:ext cx="2738250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3">
                      <a:lumMod val="75000"/>
                    </a:schemeClr>
                  </a:solidFill>
                  <a:latin typeface="Montserrat" panose="00000500000000000000" pitchFamily="2" charset="0"/>
                </a:rPr>
                <a:t>CONCEPTION</a:t>
              </a:r>
            </a:p>
          </p:txBody>
        </p:sp>
        <p:pic>
          <p:nvPicPr>
            <p:cNvPr id="48" name="Graphic 48" descr="Lights On">
              <a:extLst>
                <a:ext uri="{FF2B5EF4-FFF2-40B4-BE49-F238E27FC236}">
                  <a16:creationId xmlns:a16="http://schemas.microsoft.com/office/drawing/2014/main" id="{5D35262C-454A-F710-9591-E1E2B786E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06590" y="3098543"/>
              <a:ext cx="648073" cy="648073"/>
            </a:xfrm>
            <a:prstGeom prst="rect">
              <a:avLst/>
            </a:prstGeom>
          </p:spPr>
        </p:pic>
        <p:cxnSp>
          <p:nvCxnSpPr>
            <p:cNvPr id="49" name="Straight Connector 51">
              <a:extLst>
                <a:ext uri="{FF2B5EF4-FFF2-40B4-BE49-F238E27FC236}">
                  <a16:creationId xmlns:a16="http://schemas.microsoft.com/office/drawing/2014/main" id="{572D9C28-9ED5-BE17-5442-5C75FA9849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6" y="2295445"/>
              <a:ext cx="3815930" cy="0"/>
            </a:xfrm>
            <a:prstGeom prst="line">
              <a:avLst/>
            </a:prstGeom>
            <a:ln w="3175">
              <a:solidFill>
                <a:schemeClr val="accent3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52">
              <a:extLst>
                <a:ext uri="{FF2B5EF4-FFF2-40B4-BE49-F238E27FC236}">
                  <a16:creationId xmlns:a16="http://schemas.microsoft.com/office/drawing/2014/main" id="{4A097DB6-3F11-3E75-FA3B-4FC9D8581BBE}"/>
                </a:ext>
              </a:extLst>
            </p:cNvPr>
            <p:cNvCxnSpPr>
              <a:cxnSpLocks/>
            </p:cNvCxnSpPr>
            <p:nvPr/>
          </p:nvCxnSpPr>
          <p:spPr>
            <a:xfrm>
              <a:off x="8256240" y="2290861"/>
              <a:ext cx="3311873" cy="0"/>
            </a:xfrm>
            <a:prstGeom prst="line">
              <a:avLst/>
            </a:prstGeom>
            <a:ln w="3175">
              <a:solidFill>
                <a:schemeClr val="accent5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7">
              <a:extLst>
                <a:ext uri="{FF2B5EF4-FFF2-40B4-BE49-F238E27FC236}">
                  <a16:creationId xmlns:a16="http://schemas.microsoft.com/office/drawing/2014/main" id="{D68D6847-CD4D-5F83-9434-EBCAE1554E9E}"/>
                </a:ext>
              </a:extLst>
            </p:cNvPr>
            <p:cNvCxnSpPr>
              <a:cxnSpLocks/>
            </p:cNvCxnSpPr>
            <p:nvPr/>
          </p:nvCxnSpPr>
          <p:spPr>
            <a:xfrm>
              <a:off x="4651013" y="2290861"/>
              <a:ext cx="3394031" cy="0"/>
            </a:xfrm>
            <a:prstGeom prst="line">
              <a:avLst/>
            </a:prstGeom>
            <a:ln w="3175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51" descr="Bullseye">
              <a:extLst>
                <a:ext uri="{FF2B5EF4-FFF2-40B4-BE49-F238E27FC236}">
                  <a16:creationId xmlns:a16="http://schemas.microsoft.com/office/drawing/2014/main" id="{644FBE40-D578-454E-BD3B-8E3B1518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091" y="3057490"/>
              <a:ext cx="648073" cy="648073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7F6066DB-1852-609F-AFF8-B873CBA4D38D}"/>
              </a:ext>
            </a:extLst>
          </p:cNvPr>
          <p:cNvGrpSpPr/>
          <p:nvPr/>
        </p:nvGrpSpPr>
        <p:grpSpPr>
          <a:xfrm>
            <a:off x="474401" y="958777"/>
            <a:ext cx="5547647" cy="559500"/>
            <a:chOff x="474401" y="958777"/>
            <a:chExt cx="5547647" cy="559500"/>
          </a:xfrm>
        </p:grpSpPr>
        <p:pic>
          <p:nvPicPr>
            <p:cNvPr id="256" name="Google Shape;256;g134d2e640ec_2_1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13991" y="1013085"/>
              <a:ext cx="408057" cy="364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242;g134d2e640ec_2_440">
              <a:extLst>
                <a:ext uri="{FF2B5EF4-FFF2-40B4-BE49-F238E27FC236}">
                  <a16:creationId xmlns:a16="http://schemas.microsoft.com/office/drawing/2014/main" id="{6D097081-9933-569F-728A-37668952B662}"/>
                </a:ext>
              </a:extLst>
            </p:cNvPr>
            <p:cNvSpPr txBox="1"/>
            <p:nvPr/>
          </p:nvSpPr>
          <p:spPr>
            <a:xfrm>
              <a:off x="474401" y="958777"/>
              <a:ext cx="5416036" cy="5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2570A2"/>
                </a:buClr>
                <a:buSzPts val="1800"/>
              </a:pPr>
              <a:r>
                <a:rPr lang="fr-FR" sz="200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Campagne de Test Auto sur SELENIUM</a:t>
              </a:r>
              <a:endParaRPr lang="en-US" sz="2000">
                <a:latin typeface="Montserrat"/>
              </a:endParaRP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51852B0-3947-3909-2879-6E14E45B4BFE}"/>
              </a:ext>
            </a:extLst>
          </p:cNvPr>
          <p:cNvGrpSpPr/>
          <p:nvPr/>
        </p:nvGrpSpPr>
        <p:grpSpPr>
          <a:xfrm>
            <a:off x="474401" y="55207"/>
            <a:ext cx="7254068" cy="665823"/>
            <a:chOff x="474401" y="55207"/>
            <a:chExt cx="7254068" cy="665823"/>
          </a:xfrm>
        </p:grpSpPr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98321B92-3EAB-4C0A-92A7-152D4F3DD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401" y="315183"/>
              <a:ext cx="463976" cy="278541"/>
            </a:xfrm>
            <a:prstGeom prst="rect">
              <a:avLst/>
            </a:prstGeom>
          </p:spPr>
        </p:pic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F795E340-15A1-A07F-62ED-9A945DF935F9}"/>
                </a:ext>
              </a:extLst>
            </p:cNvPr>
            <p:cNvSpPr txBox="1"/>
            <p:nvPr/>
          </p:nvSpPr>
          <p:spPr>
            <a:xfrm>
              <a:off x="926754" y="55207"/>
              <a:ext cx="6801715" cy="665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7F6066DB-1852-609F-AFF8-B873CBA4D38D}"/>
              </a:ext>
            </a:extLst>
          </p:cNvPr>
          <p:cNvGrpSpPr/>
          <p:nvPr/>
        </p:nvGrpSpPr>
        <p:grpSpPr>
          <a:xfrm>
            <a:off x="474401" y="958777"/>
            <a:ext cx="5547647" cy="559500"/>
            <a:chOff x="474401" y="958777"/>
            <a:chExt cx="5547647" cy="559500"/>
          </a:xfrm>
        </p:grpSpPr>
        <p:pic>
          <p:nvPicPr>
            <p:cNvPr id="256" name="Google Shape;256;g134d2e640ec_2_1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13991" y="1013085"/>
              <a:ext cx="408057" cy="364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242;g134d2e640ec_2_440">
              <a:extLst>
                <a:ext uri="{FF2B5EF4-FFF2-40B4-BE49-F238E27FC236}">
                  <a16:creationId xmlns:a16="http://schemas.microsoft.com/office/drawing/2014/main" id="{6D097081-9933-569F-728A-37668952B662}"/>
                </a:ext>
              </a:extLst>
            </p:cNvPr>
            <p:cNvSpPr txBox="1"/>
            <p:nvPr/>
          </p:nvSpPr>
          <p:spPr>
            <a:xfrm>
              <a:off x="474401" y="958777"/>
              <a:ext cx="5416036" cy="5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2570A2"/>
                </a:buClr>
                <a:buSzPts val="1800"/>
              </a:pPr>
              <a:r>
                <a:rPr lang="fr-FR" sz="200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Résultat de Test Auto sur SELENIUM</a:t>
              </a:r>
              <a:endParaRPr lang="en-US" sz="2000">
                <a:latin typeface="Montserrat"/>
              </a:endParaRPr>
            </a:p>
          </p:txBody>
        </p:sp>
      </p:grpSp>
      <p:pic>
        <p:nvPicPr>
          <p:cNvPr id="69" name="Google Shape;363;g134d2e640ec_2_287">
            <a:extLst>
              <a:ext uri="{FF2B5EF4-FFF2-40B4-BE49-F238E27FC236}">
                <a16:creationId xmlns:a16="http://schemas.microsoft.com/office/drawing/2014/main" id="{F8C65AFC-76B2-1FB1-22ED-3C622AB07E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046" y="1873543"/>
            <a:ext cx="4833732" cy="77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364;g134d2e640ec_2_287">
            <a:extLst>
              <a:ext uri="{FF2B5EF4-FFF2-40B4-BE49-F238E27FC236}">
                <a16:creationId xmlns:a16="http://schemas.microsoft.com/office/drawing/2014/main" id="{A535DB9C-EB0E-ED85-5282-0CA6C616F9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814" y="1873542"/>
            <a:ext cx="4833732" cy="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4971794-D855-174C-4BA1-CDE15E18D331}"/>
              </a:ext>
            </a:extLst>
          </p:cNvPr>
          <p:cNvGrpSpPr/>
          <p:nvPr/>
        </p:nvGrpSpPr>
        <p:grpSpPr>
          <a:xfrm>
            <a:off x="1795292" y="3004714"/>
            <a:ext cx="8601418" cy="2923790"/>
            <a:chOff x="2424547" y="3296256"/>
            <a:chExt cx="7342907" cy="292379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D5A26C8A-3086-5E61-2B48-E6BA95887AF6}"/>
                </a:ext>
              </a:extLst>
            </p:cNvPr>
            <p:cNvGrpSpPr/>
            <p:nvPr/>
          </p:nvGrpSpPr>
          <p:grpSpPr>
            <a:xfrm>
              <a:off x="2424547" y="3296256"/>
              <a:ext cx="7342907" cy="2923790"/>
              <a:chOff x="873428" y="1501726"/>
              <a:chExt cx="10445144" cy="4943572"/>
            </a:xfrm>
          </p:grpSpPr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id="{32627818-84B8-2C02-EFD7-A08D9B07E7A5}"/>
                  </a:ext>
                </a:extLst>
              </p:cNvPr>
              <p:cNvSpPr/>
              <p:nvPr/>
            </p:nvSpPr>
            <p:spPr>
              <a:xfrm>
                <a:off x="3624214" y="1501726"/>
                <a:ext cx="4943572" cy="4943572"/>
              </a:xfrm>
              <a:prstGeom prst="arc">
                <a:avLst>
                  <a:gd name="adj1" fmla="val 17993419"/>
                  <a:gd name="adj2" fmla="val 6816530"/>
                </a:avLst>
              </a:prstGeom>
              <a:ln w="3175">
                <a:solidFill>
                  <a:schemeClr val="accent5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Montserrat" panose="00000500000000000000" pitchFamily="2" charset="0"/>
                </a:endParaRPr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54DB50C1-7374-056F-4C81-B171EE450739}"/>
                  </a:ext>
                </a:extLst>
              </p:cNvPr>
              <p:cNvSpPr/>
              <p:nvPr/>
            </p:nvSpPr>
            <p:spPr>
              <a:xfrm>
                <a:off x="3624214" y="1501726"/>
                <a:ext cx="4943572" cy="4943572"/>
              </a:xfrm>
              <a:prstGeom prst="arc">
                <a:avLst>
                  <a:gd name="adj1" fmla="val 7178238"/>
                  <a:gd name="adj2" fmla="val 17746393"/>
                </a:avLst>
              </a:prstGeom>
              <a:ln w="3175">
                <a:solidFill>
                  <a:schemeClr val="accent3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Montserrat" panose="00000500000000000000" pitchFamily="2" charset="0"/>
                </a:endParaRPr>
              </a:p>
            </p:txBody>
          </p:sp>
          <p:sp>
            <p:nvSpPr>
              <p:cNvPr id="94" name="Oval 19">
                <a:extLst>
                  <a:ext uri="{FF2B5EF4-FFF2-40B4-BE49-F238E27FC236}">
                    <a16:creationId xmlns:a16="http://schemas.microsoft.com/office/drawing/2014/main" id="{6D8220F6-A9AE-1337-3381-67BF9B20CB76}"/>
                  </a:ext>
                </a:extLst>
              </p:cNvPr>
              <p:cNvSpPr/>
              <p:nvPr/>
            </p:nvSpPr>
            <p:spPr>
              <a:xfrm>
                <a:off x="4834678" y="2712984"/>
                <a:ext cx="2521054" cy="252105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>
                <a:outerShdw blurRad="165100" dist="254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r>
                  <a:rPr lang="fr-FR" sz="1600" cap="all">
                    <a:solidFill>
                      <a:schemeClr val="accent5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Résultats</a:t>
                </a:r>
                <a:endParaRPr lang="fr-FR" sz="2400" cap="all">
                  <a:solidFill>
                    <a:schemeClr val="accent5">
                      <a:lumMod val="5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95" name="Group 41">
                <a:extLst>
                  <a:ext uri="{FF2B5EF4-FFF2-40B4-BE49-F238E27FC236}">
                    <a16:creationId xmlns:a16="http://schemas.microsoft.com/office/drawing/2014/main" id="{00DE0EE1-5005-C144-0870-24B42669F087}"/>
                  </a:ext>
                </a:extLst>
              </p:cNvPr>
              <p:cNvGrpSpPr/>
              <p:nvPr/>
            </p:nvGrpSpPr>
            <p:grpSpPr>
              <a:xfrm>
                <a:off x="873428" y="2604660"/>
                <a:ext cx="2342252" cy="1843884"/>
                <a:chOff x="319755" y="3896967"/>
                <a:chExt cx="2088994" cy="1843884"/>
              </a:xfrm>
            </p:grpSpPr>
            <p:sp>
              <p:nvSpPr>
                <p:cNvPr id="96" name="TextBox 42">
                  <a:extLst>
                    <a:ext uri="{FF2B5EF4-FFF2-40B4-BE49-F238E27FC236}">
                      <a16:creationId xmlns:a16="http://schemas.microsoft.com/office/drawing/2014/main" id="{113652F2-4710-2E8E-AD16-91A5F4AC7ACE}"/>
                    </a:ext>
                  </a:extLst>
                </p:cNvPr>
                <p:cNvSpPr txBox="1"/>
                <p:nvPr/>
              </p:nvSpPr>
              <p:spPr>
                <a:xfrm>
                  <a:off x="319755" y="3896967"/>
                  <a:ext cx="2088992" cy="884665"/>
                </a:xfrm>
                <a:prstGeom prst="rect">
                  <a:avLst/>
                </a:prstGeom>
                <a:noFill/>
              </p:spPr>
              <p:txBody>
                <a:bodyPr wrap="square" lIns="0" rtlCol="0" anchor="b">
                  <a:spAutoFit/>
                </a:bodyPr>
                <a:lstStyle/>
                <a:p>
                  <a:pPr algn="ctr"/>
                  <a:r>
                    <a:rPr lang="fr-FR" noProof="1">
                      <a:solidFill>
                        <a:schemeClr val="accent3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Couverture du code à 100%</a:t>
                  </a:r>
                  <a:endParaRPr lang="en-US" noProof="1">
                    <a:solidFill>
                      <a:schemeClr val="accent3">
                        <a:lumMod val="7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EBD8976F-C27C-69CC-2FDF-B3FA4CF6B52A}"/>
                    </a:ext>
                  </a:extLst>
                </p:cNvPr>
                <p:cNvSpPr/>
                <p:nvPr/>
              </p:nvSpPr>
              <p:spPr>
                <a:xfrm>
                  <a:off x="319756" y="4765117"/>
                  <a:ext cx="2088993" cy="975734"/>
                </a:xfrm>
                <a:prstGeom prst="rect">
                  <a:avLst/>
                </a:prstGeom>
              </p:spPr>
              <p:txBody>
                <a:bodyPr wrap="square" lIns="0">
                  <a:spAutoFit/>
                </a:bodyPr>
                <a:lstStyle/>
                <a:p>
                  <a:pPr algn="just">
                    <a:spcBef>
                      <a:spcPts val="1200"/>
                    </a:spcBef>
                  </a:pPr>
                  <a:r>
                    <a:rPr lang="en-US" sz="1050" noProof="1">
                      <a:latin typeface="Montserrat" panose="00000500000000000000" pitchFamily="2" charset="0"/>
                    </a:rPr>
                    <a:t>La couverture totale indique la sureté des résultats trouvés</a:t>
                  </a:r>
                </a:p>
              </p:txBody>
            </p:sp>
          </p:grpSp>
          <p:grpSp>
            <p:nvGrpSpPr>
              <p:cNvPr id="98" name="Group 45">
                <a:extLst>
                  <a:ext uri="{FF2B5EF4-FFF2-40B4-BE49-F238E27FC236}">
                    <a16:creationId xmlns:a16="http://schemas.microsoft.com/office/drawing/2014/main" id="{1465CC64-612E-473A-03CF-7A871BDB1671}"/>
                  </a:ext>
                </a:extLst>
              </p:cNvPr>
              <p:cNvGrpSpPr/>
              <p:nvPr/>
            </p:nvGrpSpPr>
            <p:grpSpPr>
              <a:xfrm>
                <a:off x="8976320" y="2604662"/>
                <a:ext cx="2342252" cy="2390293"/>
                <a:chOff x="319755" y="3896969"/>
                <a:chExt cx="2088994" cy="2390293"/>
              </a:xfrm>
            </p:grpSpPr>
            <p:sp>
              <p:nvSpPr>
                <p:cNvPr id="99" name="TextBox 46">
                  <a:extLst>
                    <a:ext uri="{FF2B5EF4-FFF2-40B4-BE49-F238E27FC236}">
                      <a16:creationId xmlns:a16="http://schemas.microsoft.com/office/drawing/2014/main" id="{3DB25535-D278-FDEE-0664-A86A7A0742AC}"/>
                    </a:ext>
                  </a:extLst>
                </p:cNvPr>
                <p:cNvSpPr txBox="1"/>
                <p:nvPr/>
              </p:nvSpPr>
              <p:spPr>
                <a:xfrm>
                  <a:off x="319755" y="3896969"/>
                  <a:ext cx="2088993" cy="884666"/>
                </a:xfrm>
                <a:prstGeom prst="rect">
                  <a:avLst/>
                </a:prstGeom>
                <a:noFill/>
              </p:spPr>
              <p:txBody>
                <a:bodyPr wrap="square" lIns="0" tIns="45720" rIns="91440" bIns="45720" rtlCol="0" anchor="b">
                  <a:spAutoFit/>
                </a:bodyPr>
                <a:lstStyle/>
                <a:p>
                  <a:pPr algn="ctr"/>
                  <a:r>
                    <a:rPr lang="fr-FR" noProof="1">
                      <a:solidFill>
                        <a:schemeClr val="accent5"/>
                      </a:solidFill>
                      <a:latin typeface="Montserrat"/>
                    </a:rPr>
                    <a:t>Cohérence avec Test Manuel</a:t>
                  </a:r>
                  <a:endParaRPr lang="en-US" noProof="1">
                    <a:solidFill>
                      <a:schemeClr val="accent5"/>
                    </a:solidFill>
                    <a:latin typeface="Montserrat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BE326F0-BF68-1FCA-E4F7-9F5FE4E6CC88}"/>
                    </a:ext>
                  </a:extLst>
                </p:cNvPr>
                <p:cNvSpPr/>
                <p:nvPr/>
              </p:nvSpPr>
              <p:spPr>
                <a:xfrm>
                  <a:off x="319756" y="4765117"/>
                  <a:ext cx="2088993" cy="1522145"/>
                </a:xfrm>
                <a:prstGeom prst="rect">
                  <a:avLst/>
                </a:prstGeom>
              </p:spPr>
              <p:txBody>
                <a:bodyPr wrap="square" lIns="0">
                  <a:spAutoFit/>
                </a:bodyPr>
                <a:lstStyle/>
                <a:p>
                  <a:pPr algn="just">
                    <a:spcBef>
                      <a:spcPts val="1200"/>
                    </a:spcBef>
                  </a:pPr>
                  <a:r>
                    <a:rPr lang="fr-FR" sz="1050" noProof="1">
                      <a:latin typeface="Montserrat" panose="00000500000000000000" pitchFamily="2" charset="0"/>
                    </a:rPr>
                    <a:t>L’éxécution automatique des deux scénarios  donne des résultats compatibles aux ceux trouvés en Test manuel</a:t>
                  </a:r>
                </a:p>
              </p:txBody>
            </p:sp>
          </p:grpSp>
          <p:sp>
            <p:nvSpPr>
              <p:cNvPr id="111" name="Freeform: Shape 66">
                <a:extLst>
                  <a:ext uri="{FF2B5EF4-FFF2-40B4-BE49-F238E27FC236}">
                    <a16:creationId xmlns:a16="http://schemas.microsoft.com/office/drawing/2014/main" id="{BCF1A7B8-C70A-2116-0EE7-633487DAB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0481" y="1727199"/>
                <a:ext cx="2244725" cy="4260333"/>
              </a:xfrm>
              <a:custGeom>
                <a:avLst/>
                <a:gdLst>
                  <a:gd name="connsiteX0" fmla="*/ 2244725 w 2244725"/>
                  <a:gd name="connsiteY0" fmla="*/ 0 h 4260333"/>
                  <a:gd name="connsiteX1" fmla="*/ 2244725 w 2244725"/>
                  <a:gd name="connsiteY1" fmla="*/ 224508 h 4260333"/>
                  <a:gd name="connsiteX2" fmla="*/ 224549 w 2244725"/>
                  <a:gd name="connsiteY2" fmla="*/ 2246217 h 4260333"/>
                  <a:gd name="connsiteX3" fmla="*/ 1458388 w 2244725"/>
                  <a:gd name="connsiteY3" fmla="*/ 4109061 h 4260333"/>
                  <a:gd name="connsiteX4" fmla="*/ 1482958 w 2244725"/>
                  <a:gd name="connsiteY4" fmla="*/ 4118060 h 4260333"/>
                  <a:gd name="connsiteX5" fmla="*/ 1405756 w 2244725"/>
                  <a:gd name="connsiteY5" fmla="*/ 4166311 h 4260333"/>
                  <a:gd name="connsiteX6" fmla="*/ 1255321 w 2244725"/>
                  <a:gd name="connsiteY6" fmla="*/ 4260333 h 4260333"/>
                  <a:gd name="connsiteX7" fmla="*/ 1174775 w 2244725"/>
                  <a:gd name="connsiteY7" fmla="*/ 4221504 h 4260333"/>
                  <a:gd name="connsiteX8" fmla="*/ 0 w 2244725"/>
                  <a:gd name="connsiteY8" fmla="*/ 2246217 h 4260333"/>
                  <a:gd name="connsiteX9" fmla="*/ 2244725 w 2244725"/>
                  <a:gd name="connsiteY9" fmla="*/ 0 h 4260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4725" h="4260333">
                    <a:moveTo>
                      <a:pt x="2244725" y="0"/>
                    </a:moveTo>
                    <a:lnTo>
                      <a:pt x="2244725" y="224508"/>
                    </a:lnTo>
                    <a:cubicBezTo>
                      <a:pt x="1129029" y="224508"/>
                      <a:pt x="224549" y="1129779"/>
                      <a:pt x="224549" y="2246217"/>
                    </a:cubicBezTo>
                    <a:cubicBezTo>
                      <a:pt x="224549" y="3083689"/>
                      <a:pt x="733319" y="3802165"/>
                      <a:pt x="1458388" y="4109061"/>
                    </a:cubicBezTo>
                    <a:lnTo>
                      <a:pt x="1482958" y="4118060"/>
                    </a:lnTo>
                    <a:lnTo>
                      <a:pt x="1405756" y="4166311"/>
                    </a:lnTo>
                    <a:lnTo>
                      <a:pt x="1255321" y="4260333"/>
                    </a:lnTo>
                    <a:lnTo>
                      <a:pt x="1174775" y="4221504"/>
                    </a:lnTo>
                    <a:cubicBezTo>
                      <a:pt x="475039" y="3841109"/>
                      <a:pt x="0" y="3099198"/>
                      <a:pt x="0" y="2246217"/>
                    </a:cubicBezTo>
                    <a:cubicBezTo>
                      <a:pt x="0" y="1005709"/>
                      <a:pt x="1005041" y="0"/>
                      <a:pt x="22447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50">
                  <a:latin typeface="Montserrat" panose="00000500000000000000" pitchFamily="2" charset="0"/>
                </a:endParaRPr>
              </a:p>
            </p:txBody>
          </p:sp>
          <p:sp>
            <p:nvSpPr>
              <p:cNvPr id="112" name="Freeform: Shape 6">
                <a:extLst>
                  <a:ext uri="{FF2B5EF4-FFF2-40B4-BE49-F238E27FC236}">
                    <a16:creationId xmlns:a16="http://schemas.microsoft.com/office/drawing/2014/main" id="{3D63AE62-5402-6966-3460-8F35F621193D}"/>
                  </a:ext>
                </a:extLst>
              </p:cNvPr>
              <p:cNvSpPr/>
              <p:nvPr/>
            </p:nvSpPr>
            <p:spPr>
              <a:xfrm>
                <a:off x="5447133" y="1727199"/>
                <a:ext cx="648072" cy="332752"/>
              </a:xfrm>
              <a:custGeom>
                <a:avLst/>
                <a:gdLst>
                  <a:gd name="connsiteX0" fmla="*/ 648072 w 648072"/>
                  <a:gd name="connsiteY0" fmla="*/ 0 h 332752"/>
                  <a:gd name="connsiteX1" fmla="*/ 648072 w 648072"/>
                  <a:gd name="connsiteY1" fmla="*/ 224508 h 332752"/>
                  <a:gd name="connsiteX2" fmla="*/ 441525 w 648072"/>
                  <a:gd name="connsiteY2" fmla="*/ 234947 h 332752"/>
                  <a:gd name="connsiteX3" fmla="*/ 47341 w 648072"/>
                  <a:gd name="connsiteY3" fmla="*/ 315411 h 332752"/>
                  <a:gd name="connsiteX4" fmla="*/ 0 w 648072"/>
                  <a:gd name="connsiteY4" fmla="*/ 332752 h 332752"/>
                  <a:gd name="connsiteX5" fmla="*/ 0 w 648072"/>
                  <a:gd name="connsiteY5" fmla="*/ 95991 h 332752"/>
                  <a:gd name="connsiteX6" fmla="*/ 195695 w 648072"/>
                  <a:gd name="connsiteY6" fmla="*/ 45637 h 332752"/>
                  <a:gd name="connsiteX7" fmla="*/ 418570 w 648072"/>
                  <a:gd name="connsiteY7" fmla="*/ 11598 h 332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072" h="332752">
                    <a:moveTo>
                      <a:pt x="648072" y="0"/>
                    </a:moveTo>
                    <a:lnTo>
                      <a:pt x="648072" y="224508"/>
                    </a:lnTo>
                    <a:lnTo>
                      <a:pt x="441525" y="234947"/>
                    </a:lnTo>
                    <a:cubicBezTo>
                      <a:pt x="305701" y="248753"/>
                      <a:pt x="173855" y="276026"/>
                      <a:pt x="47341" y="315411"/>
                    </a:cubicBezTo>
                    <a:lnTo>
                      <a:pt x="0" y="332752"/>
                    </a:lnTo>
                    <a:lnTo>
                      <a:pt x="0" y="95991"/>
                    </a:lnTo>
                    <a:lnTo>
                      <a:pt x="195695" y="45637"/>
                    </a:lnTo>
                    <a:cubicBezTo>
                      <a:pt x="268757" y="30676"/>
                      <a:pt x="343111" y="19266"/>
                      <a:pt x="418570" y="115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050">
                  <a:latin typeface="Montserrat" panose="00000500000000000000" pitchFamily="2" charset="0"/>
                </a:endParaRPr>
              </a:p>
            </p:txBody>
          </p:sp>
          <p:sp>
            <p:nvSpPr>
              <p:cNvPr id="113" name="Freeform: Shape 21">
                <a:extLst>
                  <a:ext uri="{FF2B5EF4-FFF2-40B4-BE49-F238E27FC236}">
                    <a16:creationId xmlns:a16="http://schemas.microsoft.com/office/drawing/2014/main" id="{DB8BE98E-919A-FB8C-98A3-413AE9AD7BD4}"/>
                  </a:ext>
                </a:extLst>
              </p:cNvPr>
              <p:cNvSpPr/>
              <p:nvPr/>
            </p:nvSpPr>
            <p:spPr>
              <a:xfrm rot="5400000">
                <a:off x="6170859" y="1651546"/>
                <a:ext cx="720080" cy="871386"/>
              </a:xfrm>
              <a:custGeom>
                <a:avLst/>
                <a:gdLst>
                  <a:gd name="connsiteX0" fmla="*/ 0 w 720080"/>
                  <a:gd name="connsiteY0" fmla="*/ 871386 h 871386"/>
                  <a:gd name="connsiteX1" fmla="*/ 101001 w 720080"/>
                  <a:gd name="connsiteY1" fmla="*/ 203425 h 871386"/>
                  <a:gd name="connsiteX2" fmla="*/ 175463 w 720080"/>
                  <a:gd name="connsiteY2" fmla="*/ 0 h 871386"/>
                  <a:gd name="connsiteX3" fmla="*/ 326080 w 720080"/>
                  <a:gd name="connsiteY3" fmla="*/ 240986 h 871386"/>
                  <a:gd name="connsiteX4" fmla="*/ 720080 w 720080"/>
                  <a:gd name="connsiteY4" fmla="*/ 871386 h 871386"/>
                  <a:gd name="connsiteX5" fmla="*/ 224498 w 720080"/>
                  <a:gd name="connsiteY5" fmla="*/ 871386 h 871386"/>
                  <a:gd name="connsiteX0" fmla="*/ 0 w 720080"/>
                  <a:gd name="connsiteY0" fmla="*/ 871386 h 871386"/>
                  <a:gd name="connsiteX1" fmla="*/ 101001 w 720080"/>
                  <a:gd name="connsiteY1" fmla="*/ 203425 h 871386"/>
                  <a:gd name="connsiteX2" fmla="*/ 175463 w 720080"/>
                  <a:gd name="connsiteY2" fmla="*/ 0 h 871386"/>
                  <a:gd name="connsiteX3" fmla="*/ 720080 w 720080"/>
                  <a:gd name="connsiteY3" fmla="*/ 871386 h 871386"/>
                  <a:gd name="connsiteX4" fmla="*/ 224498 w 720080"/>
                  <a:gd name="connsiteY4" fmla="*/ 871386 h 871386"/>
                  <a:gd name="connsiteX5" fmla="*/ 0 w 720080"/>
                  <a:gd name="connsiteY5" fmla="*/ 871386 h 871386"/>
                  <a:gd name="connsiteX0" fmla="*/ 0 w 720080"/>
                  <a:gd name="connsiteY0" fmla="*/ 871386 h 871386"/>
                  <a:gd name="connsiteX1" fmla="*/ 101001 w 720080"/>
                  <a:gd name="connsiteY1" fmla="*/ 203425 h 871386"/>
                  <a:gd name="connsiteX2" fmla="*/ 175463 w 720080"/>
                  <a:gd name="connsiteY2" fmla="*/ 0 h 871386"/>
                  <a:gd name="connsiteX3" fmla="*/ 720080 w 720080"/>
                  <a:gd name="connsiteY3" fmla="*/ 871386 h 871386"/>
                  <a:gd name="connsiteX4" fmla="*/ 0 w 720080"/>
                  <a:gd name="connsiteY4" fmla="*/ 871386 h 87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80" h="871386">
                    <a:moveTo>
                      <a:pt x="0" y="871386"/>
                    </a:moveTo>
                    <a:cubicBezTo>
                      <a:pt x="0" y="638785"/>
                      <a:pt x="35362" y="414437"/>
                      <a:pt x="101001" y="203425"/>
                    </a:cubicBezTo>
                    <a:lnTo>
                      <a:pt x="175463" y="0"/>
                    </a:lnTo>
                    <a:lnTo>
                      <a:pt x="720080" y="871386"/>
                    </a:lnTo>
                    <a:lnTo>
                      <a:pt x="0" y="871386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50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grpSp>
            <p:nvGrpSpPr>
              <p:cNvPr id="114" name="Group 69">
                <a:extLst>
                  <a:ext uri="{FF2B5EF4-FFF2-40B4-BE49-F238E27FC236}">
                    <a16:creationId xmlns:a16="http://schemas.microsoft.com/office/drawing/2014/main" id="{C4A0813F-F2F9-3C72-0091-083D388DFDCD}"/>
                  </a:ext>
                </a:extLst>
              </p:cNvPr>
              <p:cNvGrpSpPr/>
              <p:nvPr/>
            </p:nvGrpSpPr>
            <p:grpSpPr>
              <a:xfrm>
                <a:off x="5224028" y="1959256"/>
                <a:ext cx="3117491" cy="4260569"/>
                <a:chOff x="5224028" y="1959256"/>
                <a:chExt cx="3117491" cy="4260569"/>
              </a:xfrm>
            </p:grpSpPr>
            <p:sp>
              <p:nvSpPr>
                <p:cNvPr id="115" name="Freeform: Shape 33">
                  <a:extLst>
                    <a:ext uri="{FF2B5EF4-FFF2-40B4-BE49-F238E27FC236}">
                      <a16:creationId xmlns:a16="http://schemas.microsoft.com/office/drawing/2014/main" id="{5418B94F-0FB0-A00D-513E-E9990A62F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028" y="5499743"/>
                  <a:ext cx="871178" cy="720080"/>
                </a:xfrm>
                <a:custGeom>
                  <a:avLst/>
                  <a:gdLst>
                    <a:gd name="connsiteX0" fmla="*/ 871178 w 871178"/>
                    <a:gd name="connsiteY0" fmla="*/ 0 h 720080"/>
                    <a:gd name="connsiteX1" fmla="*/ 871178 w 871178"/>
                    <a:gd name="connsiteY1" fmla="*/ 495382 h 720080"/>
                    <a:gd name="connsiteX2" fmla="*/ 871178 w 871178"/>
                    <a:gd name="connsiteY2" fmla="*/ 720080 h 720080"/>
                    <a:gd name="connsiteX3" fmla="*/ 203682 w 871178"/>
                    <a:gd name="connsiteY3" fmla="*/ 619090 h 720080"/>
                    <a:gd name="connsiteX4" fmla="*/ 0 w 871178"/>
                    <a:gd name="connsiteY4" fmla="*/ 544487 h 720080"/>
                    <a:gd name="connsiteX5" fmla="*/ 241152 w 871178"/>
                    <a:gd name="connsiteY5" fmla="*/ 393767 h 72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71178" h="720080">
                      <a:moveTo>
                        <a:pt x="871178" y="0"/>
                      </a:moveTo>
                      <a:lnTo>
                        <a:pt x="871178" y="495382"/>
                      </a:lnTo>
                      <a:lnTo>
                        <a:pt x="871178" y="720080"/>
                      </a:lnTo>
                      <a:cubicBezTo>
                        <a:pt x="638737" y="720080"/>
                        <a:pt x="414546" y="684723"/>
                        <a:pt x="203682" y="619090"/>
                      </a:cubicBezTo>
                      <a:lnTo>
                        <a:pt x="0" y="544487"/>
                      </a:lnTo>
                      <a:lnTo>
                        <a:pt x="241152" y="39376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5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6" name="Freeform: Shape 68">
                  <a:extLst>
                    <a:ext uri="{FF2B5EF4-FFF2-40B4-BE49-F238E27FC236}">
                      <a16:creationId xmlns:a16="http://schemas.microsoft.com/office/drawing/2014/main" id="{0DEA9313-0DEC-890A-8CD4-02DDB0E530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95206" y="1959256"/>
                  <a:ext cx="2246313" cy="4260568"/>
                </a:xfrm>
                <a:custGeom>
                  <a:avLst/>
                  <a:gdLst>
                    <a:gd name="connsiteX0" fmla="*/ 989569 w 2246313"/>
                    <a:gd name="connsiteY0" fmla="*/ 0 h 4260568"/>
                    <a:gd name="connsiteX1" fmla="*/ 1070698 w 2246313"/>
                    <a:gd name="connsiteY1" fmla="*/ 39085 h 4260568"/>
                    <a:gd name="connsiteX2" fmla="*/ 2246313 w 2246313"/>
                    <a:gd name="connsiteY2" fmla="*/ 2014065 h 4260568"/>
                    <a:gd name="connsiteX3" fmla="*/ 0 w 2246313"/>
                    <a:gd name="connsiteY3" fmla="*/ 4260568 h 4260568"/>
                    <a:gd name="connsiteX4" fmla="*/ 0 w 2246313"/>
                    <a:gd name="connsiteY4" fmla="*/ 4035689 h 4260568"/>
                    <a:gd name="connsiteX5" fmla="*/ 2021453 w 2246313"/>
                    <a:gd name="connsiteY5" fmla="*/ 2014065 h 4260568"/>
                    <a:gd name="connsiteX6" fmla="*/ 786951 w 2246313"/>
                    <a:gd name="connsiteY6" fmla="*/ 151327 h 4260568"/>
                    <a:gd name="connsiteX7" fmla="*/ 762037 w 2246313"/>
                    <a:gd name="connsiteY7" fmla="*/ 142208 h 4260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46313" h="4260568">
                      <a:moveTo>
                        <a:pt x="989569" y="0"/>
                      </a:moveTo>
                      <a:lnTo>
                        <a:pt x="1070698" y="39085"/>
                      </a:lnTo>
                      <a:cubicBezTo>
                        <a:pt x="1770929" y="419495"/>
                        <a:pt x="2246313" y="1161383"/>
                        <a:pt x="2246313" y="2014065"/>
                      </a:cubicBezTo>
                      <a:cubicBezTo>
                        <a:pt x="2246313" y="3254711"/>
                        <a:pt x="1240541" y="4260568"/>
                        <a:pt x="0" y="4260568"/>
                      </a:cubicBezTo>
                      <a:lnTo>
                        <a:pt x="0" y="4035689"/>
                      </a:lnTo>
                      <a:cubicBezTo>
                        <a:pt x="1116678" y="4035689"/>
                        <a:pt x="2021453" y="3130837"/>
                        <a:pt x="2021453" y="2014065"/>
                      </a:cubicBezTo>
                      <a:cubicBezTo>
                        <a:pt x="2021453" y="1176772"/>
                        <a:pt x="1512517" y="458255"/>
                        <a:pt x="786951" y="151327"/>
                      </a:cubicBezTo>
                      <a:lnTo>
                        <a:pt x="762037" y="14220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5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17" name="Freeform: Shape 7">
                  <a:extLst>
                    <a:ext uri="{FF2B5EF4-FFF2-40B4-BE49-F238E27FC236}">
                      <a16:creationId xmlns:a16="http://schemas.microsoft.com/office/drawing/2014/main" id="{0773B668-73DD-AF5F-D22E-0C764ABDE954}"/>
                    </a:ext>
                  </a:extLst>
                </p:cNvPr>
                <p:cNvSpPr/>
                <p:nvPr/>
              </p:nvSpPr>
              <p:spPr>
                <a:xfrm>
                  <a:off x="6095207" y="5886934"/>
                  <a:ext cx="648071" cy="332891"/>
                </a:xfrm>
                <a:custGeom>
                  <a:avLst/>
                  <a:gdLst>
                    <a:gd name="connsiteX0" fmla="*/ 648071 w 648071"/>
                    <a:gd name="connsiteY0" fmla="*/ 0 h 332891"/>
                    <a:gd name="connsiteX1" fmla="*/ 648071 w 648071"/>
                    <a:gd name="connsiteY1" fmla="*/ 237003 h 332891"/>
                    <a:gd name="connsiteX2" fmla="*/ 452692 w 648071"/>
                    <a:gd name="connsiteY2" fmla="*/ 287248 h 332891"/>
                    <a:gd name="connsiteX3" fmla="*/ 0 w 648071"/>
                    <a:gd name="connsiteY3" fmla="*/ 332891 h 332891"/>
                    <a:gd name="connsiteX4" fmla="*/ 0 w 648071"/>
                    <a:gd name="connsiteY4" fmla="*/ 108012 h 332891"/>
                    <a:gd name="connsiteX5" fmla="*/ 601215 w 648071"/>
                    <a:gd name="connsiteY5" fmla="*/ 17146 h 332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48071" h="332891">
                      <a:moveTo>
                        <a:pt x="648071" y="0"/>
                      </a:moveTo>
                      <a:lnTo>
                        <a:pt x="648071" y="237003"/>
                      </a:lnTo>
                      <a:lnTo>
                        <a:pt x="452692" y="287248"/>
                      </a:lnTo>
                      <a:cubicBezTo>
                        <a:pt x="306467" y="317175"/>
                        <a:pt x="155068" y="332891"/>
                        <a:pt x="0" y="332891"/>
                      </a:cubicBezTo>
                      <a:lnTo>
                        <a:pt x="0" y="108012"/>
                      </a:lnTo>
                      <a:cubicBezTo>
                        <a:pt x="209377" y="108012"/>
                        <a:pt x="411305" y="76201"/>
                        <a:pt x="601215" y="1714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2">
                        <a:lumMod val="10000"/>
                        <a:alpha val="0"/>
                      </a:schemeClr>
                    </a:gs>
                    <a:gs pos="0">
                      <a:schemeClr val="bg2">
                        <a:lumMod val="10000"/>
                        <a:alpha val="60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050">
                    <a:latin typeface="Montserrat" panose="00000500000000000000" pitchFamily="2" charset="0"/>
                  </a:endParaRPr>
                </a:p>
              </p:txBody>
            </p:sp>
          </p:grpSp>
        </p:grpSp>
        <p:pic>
          <p:nvPicPr>
            <p:cNvPr id="118" name="Graphic 103" descr="Database">
              <a:extLst>
                <a:ext uri="{FF2B5EF4-FFF2-40B4-BE49-F238E27FC236}">
                  <a16:creationId xmlns:a16="http://schemas.microsoft.com/office/drawing/2014/main" id="{ADFA381A-4FC1-2432-80A5-D0E792DBA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72326" y="3462770"/>
              <a:ext cx="549864" cy="549864"/>
            </a:xfrm>
            <a:prstGeom prst="rect">
              <a:avLst/>
            </a:prstGeom>
          </p:spPr>
        </p:pic>
        <p:pic>
          <p:nvPicPr>
            <p:cNvPr id="119" name="Graphic 101" descr="Bullseye">
              <a:extLst>
                <a:ext uri="{FF2B5EF4-FFF2-40B4-BE49-F238E27FC236}">
                  <a16:creationId xmlns:a16="http://schemas.microsoft.com/office/drawing/2014/main" id="{E1910897-2F0E-3C43-B89E-96CC03D1E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69222" y="3462770"/>
              <a:ext cx="549864" cy="549864"/>
            </a:xfrm>
            <a:prstGeom prst="rect">
              <a:avLst/>
            </a:prstGeom>
          </p:spPr>
        </p:pic>
      </p:grpSp>
      <p:pic>
        <p:nvPicPr>
          <p:cNvPr id="120" name="Google Shape;256;g134d2e640ec_2_197">
            <a:extLst>
              <a:ext uri="{FF2B5EF4-FFF2-40B4-BE49-F238E27FC236}">
                <a16:creationId xmlns:a16="http://schemas.microsoft.com/office/drawing/2014/main" id="{6A39A594-B534-896E-6FB6-21EDD57B03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119" y="4101683"/>
            <a:ext cx="408057" cy="364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4A4DF2FC-267B-FF4E-D893-389145328F3C}"/>
              </a:ext>
            </a:extLst>
          </p:cNvPr>
          <p:cNvGrpSpPr/>
          <p:nvPr/>
        </p:nvGrpSpPr>
        <p:grpSpPr>
          <a:xfrm>
            <a:off x="474401" y="55207"/>
            <a:ext cx="7254068" cy="665823"/>
            <a:chOff x="474401" y="55207"/>
            <a:chExt cx="7254068" cy="665823"/>
          </a:xfrm>
        </p:grpSpPr>
        <p:pic>
          <p:nvPicPr>
            <p:cNvPr id="128" name="Picture 2">
              <a:extLst>
                <a:ext uri="{FF2B5EF4-FFF2-40B4-BE49-F238E27FC236}">
                  <a16:creationId xmlns:a16="http://schemas.microsoft.com/office/drawing/2014/main" id="{CDA14988-E19A-723C-212E-6C5D57705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401" y="315183"/>
              <a:ext cx="463976" cy="278541"/>
            </a:xfrm>
            <a:prstGeom prst="rect">
              <a:avLst/>
            </a:prstGeom>
          </p:spPr>
        </p:pic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A0B00EF0-52BD-4762-F6AC-4D52D894E8A7}"/>
                </a:ext>
              </a:extLst>
            </p:cNvPr>
            <p:cNvSpPr txBox="1"/>
            <p:nvPr/>
          </p:nvSpPr>
          <p:spPr>
            <a:xfrm>
              <a:off x="926754" y="55207"/>
              <a:ext cx="6801715" cy="665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660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34d2e640ec_2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1016656"/>
            <a:ext cx="548277" cy="4176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2;g134d2e640ec_2_440">
            <a:extLst>
              <a:ext uri="{FF2B5EF4-FFF2-40B4-BE49-F238E27FC236}">
                <a16:creationId xmlns:a16="http://schemas.microsoft.com/office/drawing/2014/main" id="{0AE29304-81C9-A026-A62B-2DB61A6E20F6}"/>
              </a:ext>
            </a:extLst>
          </p:cNvPr>
          <p:cNvSpPr txBox="1"/>
          <p:nvPr/>
        </p:nvSpPr>
        <p:spPr>
          <a:xfrm>
            <a:off x="474401" y="958777"/>
            <a:ext cx="5621599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2570A2"/>
              </a:buClr>
              <a:buSzPts val="1800"/>
            </a:pPr>
            <a:r>
              <a:rPr lang="fr-FR" sz="200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Campagne de Test Auto sur SELENIUM IDE</a:t>
            </a:r>
            <a:endParaRPr lang="en-US" sz="2000">
              <a:latin typeface="Montserrat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7B792C1-75A8-26BB-3471-B20658346F39}"/>
              </a:ext>
            </a:extLst>
          </p:cNvPr>
          <p:cNvGrpSpPr/>
          <p:nvPr/>
        </p:nvGrpSpPr>
        <p:grpSpPr>
          <a:xfrm>
            <a:off x="623886" y="1690597"/>
            <a:ext cx="10944227" cy="3630694"/>
            <a:chOff x="623886" y="1767641"/>
            <a:chExt cx="10944227" cy="3630694"/>
          </a:xfrm>
        </p:grpSpPr>
        <p:grpSp>
          <p:nvGrpSpPr>
            <p:cNvPr id="17" name="Group 64">
              <a:extLst>
                <a:ext uri="{FF2B5EF4-FFF2-40B4-BE49-F238E27FC236}">
                  <a16:creationId xmlns:a16="http://schemas.microsoft.com/office/drawing/2014/main" id="{CBAC94F3-795E-61C3-8356-C84A01A1C0BC}"/>
                </a:ext>
              </a:extLst>
            </p:cNvPr>
            <p:cNvGrpSpPr/>
            <p:nvPr/>
          </p:nvGrpSpPr>
          <p:grpSpPr>
            <a:xfrm>
              <a:off x="623888" y="2465648"/>
              <a:ext cx="3648075" cy="720080"/>
              <a:chOff x="623888" y="2465648"/>
              <a:chExt cx="3648075" cy="7200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F35634-CB23-90D6-7B5B-C8F9D3F6B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888" y="2465648"/>
                <a:ext cx="2784473" cy="229322"/>
              </a:xfrm>
              <a:prstGeom prst="rect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Freeform: Shape 14">
                <a:extLst>
                  <a:ext uri="{FF2B5EF4-FFF2-40B4-BE49-F238E27FC236}">
                    <a16:creationId xmlns:a16="http://schemas.microsoft.com/office/drawing/2014/main" id="{6999AD25-50D6-EF2E-8CC1-551652F20C5B}"/>
                  </a:ext>
                </a:extLst>
              </p:cNvPr>
              <p:cNvSpPr/>
              <p:nvPr/>
            </p:nvSpPr>
            <p:spPr>
              <a:xfrm>
                <a:off x="247176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Right Triangle 8">
                <a:extLst>
                  <a:ext uri="{FF2B5EF4-FFF2-40B4-BE49-F238E27FC236}">
                    <a16:creationId xmlns:a16="http://schemas.microsoft.com/office/drawing/2014/main" id="{D5D96A3B-DF39-4237-D980-7CE9DAC008C7}"/>
                  </a:ext>
                </a:extLst>
              </p:cNvPr>
              <p:cNvSpPr/>
              <p:nvPr/>
            </p:nvSpPr>
            <p:spPr>
              <a:xfrm rot="5400000">
                <a:off x="3335859" y="2249624"/>
                <a:ext cx="720080" cy="1152128"/>
              </a:xfrm>
              <a:prstGeom prst="rtTriangle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8" name="Group 66">
              <a:extLst>
                <a:ext uri="{FF2B5EF4-FFF2-40B4-BE49-F238E27FC236}">
                  <a16:creationId xmlns:a16="http://schemas.microsoft.com/office/drawing/2014/main" id="{F7E8CCA2-8FDF-3C07-0A04-AE74900E49B3}"/>
                </a:ext>
              </a:extLst>
            </p:cNvPr>
            <p:cNvGrpSpPr/>
            <p:nvPr/>
          </p:nvGrpSpPr>
          <p:grpSpPr>
            <a:xfrm>
              <a:off x="7768497" y="2465648"/>
              <a:ext cx="3799616" cy="720080"/>
              <a:chOff x="7768497" y="2465648"/>
              <a:chExt cx="3799616" cy="720080"/>
            </a:xfrm>
          </p:grpSpPr>
          <p:sp>
            <p:nvSpPr>
              <p:cNvPr id="41" name="Freeform: Shape 6">
                <a:extLst>
                  <a:ext uri="{FF2B5EF4-FFF2-40B4-BE49-F238E27FC236}">
                    <a16:creationId xmlns:a16="http://schemas.microsoft.com/office/drawing/2014/main" id="{369E605C-DCE4-8B42-D6AE-7722D41CD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8497" y="2465648"/>
                <a:ext cx="2936017" cy="229322"/>
              </a:xfrm>
              <a:custGeom>
                <a:avLst/>
                <a:gdLst>
                  <a:gd name="connsiteX0" fmla="*/ 366915 w 2936017"/>
                  <a:gd name="connsiteY0" fmla="*/ 0 h 229322"/>
                  <a:gd name="connsiteX1" fmla="*/ 2936017 w 2936017"/>
                  <a:gd name="connsiteY1" fmla="*/ 0 h 229322"/>
                  <a:gd name="connsiteX2" fmla="*/ 2936017 w 2936017"/>
                  <a:gd name="connsiteY2" fmla="*/ 229322 h 229322"/>
                  <a:gd name="connsiteX3" fmla="*/ 0 w 2936017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7" h="229322">
                    <a:moveTo>
                      <a:pt x="366915" y="0"/>
                    </a:moveTo>
                    <a:lnTo>
                      <a:pt x="2936017" y="0"/>
                    </a:lnTo>
                    <a:lnTo>
                      <a:pt x="2936017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2" name="Freeform: Shape 16">
                <a:extLst>
                  <a:ext uri="{FF2B5EF4-FFF2-40B4-BE49-F238E27FC236}">
                    <a16:creationId xmlns:a16="http://schemas.microsoft.com/office/drawing/2014/main" id="{A53DF936-0B96-2A12-0F55-966B83F16140}"/>
                  </a:ext>
                </a:extLst>
              </p:cNvPr>
              <p:cNvSpPr/>
              <p:nvPr/>
            </p:nvSpPr>
            <p:spPr>
              <a:xfrm>
                <a:off x="976791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3" name="Right Triangle 10">
                <a:extLst>
                  <a:ext uri="{FF2B5EF4-FFF2-40B4-BE49-F238E27FC236}">
                    <a16:creationId xmlns:a16="http://schemas.microsoft.com/office/drawing/2014/main" id="{233AA446-2342-CDB6-FFB8-7DB6E8E88630}"/>
                  </a:ext>
                </a:extLst>
              </p:cNvPr>
              <p:cNvSpPr/>
              <p:nvPr/>
            </p:nvSpPr>
            <p:spPr>
              <a:xfrm rot="5400000">
                <a:off x="10632009" y="2249624"/>
                <a:ext cx="720080" cy="1152128"/>
              </a:xfrm>
              <a:prstGeom prst="rtTriangle">
                <a:avLst/>
              </a:pr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9" name="Group 65">
              <a:extLst>
                <a:ext uri="{FF2B5EF4-FFF2-40B4-BE49-F238E27FC236}">
                  <a16:creationId xmlns:a16="http://schemas.microsoft.com/office/drawing/2014/main" id="{A7DFFC59-3304-0788-5E02-BA515154D3FB}"/>
                </a:ext>
              </a:extLst>
            </p:cNvPr>
            <p:cNvGrpSpPr/>
            <p:nvPr/>
          </p:nvGrpSpPr>
          <p:grpSpPr>
            <a:xfrm>
              <a:off x="4120423" y="2465648"/>
              <a:ext cx="3799615" cy="720080"/>
              <a:chOff x="4120423" y="2465648"/>
              <a:chExt cx="3799615" cy="720080"/>
            </a:xfrm>
          </p:grpSpPr>
          <p:sp>
            <p:nvSpPr>
              <p:cNvPr id="38" name="Freeform: Shape 4">
                <a:extLst>
                  <a:ext uri="{FF2B5EF4-FFF2-40B4-BE49-F238E27FC236}">
                    <a16:creationId xmlns:a16="http://schemas.microsoft.com/office/drawing/2014/main" id="{4EB9C086-DC36-BF8A-EA4B-B0DFCE4CA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423" y="2465648"/>
                <a:ext cx="2936014" cy="229322"/>
              </a:xfrm>
              <a:custGeom>
                <a:avLst/>
                <a:gdLst>
                  <a:gd name="connsiteX0" fmla="*/ 366915 w 2936014"/>
                  <a:gd name="connsiteY0" fmla="*/ 0 h 229322"/>
                  <a:gd name="connsiteX1" fmla="*/ 2936014 w 2936014"/>
                  <a:gd name="connsiteY1" fmla="*/ 0 h 229322"/>
                  <a:gd name="connsiteX2" fmla="*/ 2936014 w 2936014"/>
                  <a:gd name="connsiteY2" fmla="*/ 229322 h 229322"/>
                  <a:gd name="connsiteX3" fmla="*/ 0 w 2936014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4" h="229322">
                    <a:moveTo>
                      <a:pt x="366915" y="0"/>
                    </a:moveTo>
                    <a:lnTo>
                      <a:pt x="2936014" y="0"/>
                    </a:lnTo>
                    <a:lnTo>
                      <a:pt x="2936014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Freeform: Shape 15">
                <a:extLst>
                  <a:ext uri="{FF2B5EF4-FFF2-40B4-BE49-F238E27FC236}">
                    <a16:creationId xmlns:a16="http://schemas.microsoft.com/office/drawing/2014/main" id="{F1AFE77A-E66F-7FF2-D708-5E7D58BA7ECD}"/>
                  </a:ext>
                </a:extLst>
              </p:cNvPr>
              <p:cNvSpPr/>
              <p:nvPr/>
            </p:nvSpPr>
            <p:spPr>
              <a:xfrm>
                <a:off x="6119838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Right Triangle 12">
                <a:extLst>
                  <a:ext uri="{FF2B5EF4-FFF2-40B4-BE49-F238E27FC236}">
                    <a16:creationId xmlns:a16="http://schemas.microsoft.com/office/drawing/2014/main" id="{068F7019-65BE-0000-B6A4-2DDFA67BEC8D}"/>
                  </a:ext>
                </a:extLst>
              </p:cNvPr>
              <p:cNvSpPr/>
              <p:nvPr/>
            </p:nvSpPr>
            <p:spPr>
              <a:xfrm rot="5400000">
                <a:off x="6983934" y="2249624"/>
                <a:ext cx="720080" cy="1152128"/>
              </a:xfrm>
              <a:prstGeom prst="rtTriangle">
                <a:avLst/>
              </a:pr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0" name="Group 28">
              <a:extLst>
                <a:ext uri="{FF2B5EF4-FFF2-40B4-BE49-F238E27FC236}">
                  <a16:creationId xmlns:a16="http://schemas.microsoft.com/office/drawing/2014/main" id="{B605ABFA-576F-083A-ED5B-AC0CED86C58B}"/>
                </a:ext>
              </a:extLst>
            </p:cNvPr>
            <p:cNvGrpSpPr/>
            <p:nvPr/>
          </p:nvGrpSpPr>
          <p:grpSpPr>
            <a:xfrm>
              <a:off x="8098122" y="3705563"/>
              <a:ext cx="3209887" cy="1015663"/>
              <a:chOff x="87776" y="4082023"/>
              <a:chExt cx="2862815" cy="1015663"/>
            </a:xfrm>
          </p:grpSpPr>
          <p:sp>
            <p:nvSpPr>
              <p:cNvPr id="36" name="TextBox 29">
                <a:extLst>
                  <a:ext uri="{FF2B5EF4-FFF2-40B4-BE49-F238E27FC236}">
                    <a16:creationId xmlns:a16="http://schemas.microsoft.com/office/drawing/2014/main" id="{C83F7E42-6428-AF85-4DF2-C8632DE42957}"/>
                  </a:ext>
                </a:extLst>
              </p:cNvPr>
              <p:cNvSpPr txBox="1"/>
              <p:nvPr/>
            </p:nvSpPr>
            <p:spPr>
              <a:xfrm>
                <a:off x="87776" y="4082023"/>
                <a:ext cx="2862815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Execution de Test Auto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50B25E3-4E28-0E57-049B-AB9343FC4C35}"/>
                  </a:ext>
                </a:extLst>
              </p:cNvPr>
              <p:cNvSpPr/>
              <p:nvPr/>
            </p:nvSpPr>
            <p:spPr>
              <a:xfrm>
                <a:off x="87776" y="4482133"/>
                <a:ext cx="2862815" cy="615553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Exécution des scénarios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Génération du Rapport de test</a:t>
                </a:r>
              </a:p>
            </p:txBody>
          </p:sp>
        </p:grpSp>
        <p:sp>
          <p:nvSpPr>
            <p:cNvPr id="21" name="TextBox 32">
              <a:extLst>
                <a:ext uri="{FF2B5EF4-FFF2-40B4-BE49-F238E27FC236}">
                  <a16:creationId xmlns:a16="http://schemas.microsoft.com/office/drawing/2014/main" id="{8C503182-18A7-F3F0-477A-B8F3DB873421}"/>
                </a:ext>
              </a:extLst>
            </p:cNvPr>
            <p:cNvSpPr txBox="1"/>
            <p:nvPr/>
          </p:nvSpPr>
          <p:spPr>
            <a:xfrm>
              <a:off x="8329344" y="1767641"/>
              <a:ext cx="2400017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5"/>
                  </a:solidFill>
                  <a:latin typeface="Montserrat" panose="00000500000000000000" pitchFamily="2" charset="0"/>
                </a:rPr>
                <a:t>EXECUTION</a:t>
              </a:r>
            </a:p>
          </p:txBody>
        </p:sp>
        <p:sp>
          <p:nvSpPr>
            <p:cNvPr id="22" name="TextBox 33">
              <a:extLst>
                <a:ext uri="{FF2B5EF4-FFF2-40B4-BE49-F238E27FC236}">
                  <a16:creationId xmlns:a16="http://schemas.microsoft.com/office/drawing/2014/main" id="{E56AFE04-B6BF-38E0-FFBE-0804E6652B10}"/>
                </a:ext>
              </a:extLst>
            </p:cNvPr>
            <p:cNvSpPr txBox="1"/>
            <p:nvPr/>
          </p:nvSpPr>
          <p:spPr>
            <a:xfrm>
              <a:off x="4512920" y="1777452"/>
              <a:ext cx="3666388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4">
                      <a:lumMod val="75000"/>
                    </a:schemeClr>
                  </a:solidFill>
                  <a:latin typeface="Montserrat" panose="00000500000000000000" pitchFamily="2" charset="0"/>
                </a:rPr>
                <a:t>IMPLEMENTATION</a:t>
              </a:r>
            </a:p>
          </p:txBody>
        </p:sp>
        <p:grpSp>
          <p:nvGrpSpPr>
            <p:cNvPr id="23" name="Group 36">
              <a:extLst>
                <a:ext uri="{FF2B5EF4-FFF2-40B4-BE49-F238E27FC236}">
                  <a16:creationId xmlns:a16="http://schemas.microsoft.com/office/drawing/2014/main" id="{21203DE6-52F4-4A50-CD4F-3950D09109E9}"/>
                </a:ext>
              </a:extLst>
            </p:cNvPr>
            <p:cNvGrpSpPr/>
            <p:nvPr/>
          </p:nvGrpSpPr>
          <p:grpSpPr>
            <a:xfrm>
              <a:off x="4009558" y="3705563"/>
              <a:ext cx="3840096" cy="861775"/>
              <a:chOff x="-430633" y="4082023"/>
              <a:chExt cx="3424882" cy="861775"/>
            </a:xfrm>
          </p:grpSpPr>
          <p:sp>
            <p:nvSpPr>
              <p:cNvPr id="34" name="TextBox 37">
                <a:extLst>
                  <a:ext uri="{FF2B5EF4-FFF2-40B4-BE49-F238E27FC236}">
                    <a16:creationId xmlns:a16="http://schemas.microsoft.com/office/drawing/2014/main" id="{F404344C-5369-9F14-F7D9-7E918C3639AD}"/>
                  </a:ext>
                </a:extLst>
              </p:cNvPr>
              <p:cNvSpPr txBox="1"/>
              <p:nvPr/>
            </p:nvSpPr>
            <p:spPr>
              <a:xfrm>
                <a:off x="-430633" y="4082023"/>
                <a:ext cx="3424882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4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Enregistrement du scenario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10B85DB-506C-4DB1-4C49-921545B1BDC3}"/>
                  </a:ext>
                </a:extLst>
              </p:cNvPr>
              <p:cNvSpPr/>
              <p:nvPr/>
            </p:nvSpPr>
            <p:spPr>
              <a:xfrm>
                <a:off x="87776" y="4482133"/>
                <a:ext cx="2474306" cy="46166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Enregistrement du comportement lié au scénario</a:t>
                </a:r>
              </a:p>
            </p:txBody>
          </p:sp>
        </p:grpSp>
        <p:pic>
          <p:nvPicPr>
            <p:cNvPr id="24" name="Graphic 44" descr="Stopwatch 33%">
              <a:extLst>
                <a:ext uri="{FF2B5EF4-FFF2-40B4-BE49-F238E27FC236}">
                  <a16:creationId xmlns:a16="http://schemas.microsoft.com/office/drawing/2014/main" id="{3916A2D2-28CA-C8A3-176B-0F7B43DEE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41592" y="3057490"/>
              <a:ext cx="648073" cy="648073"/>
            </a:xfrm>
            <a:prstGeom prst="rect">
              <a:avLst/>
            </a:prstGeom>
          </p:spPr>
        </p:pic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8BF74292-405A-BD53-D304-4D52DF2FA61C}"/>
                </a:ext>
              </a:extLst>
            </p:cNvPr>
            <p:cNvGrpSpPr/>
            <p:nvPr/>
          </p:nvGrpSpPr>
          <p:grpSpPr>
            <a:xfrm>
              <a:off x="700164" y="3705563"/>
              <a:ext cx="4254608" cy="1692772"/>
              <a:chOff x="-725" y="4082023"/>
              <a:chExt cx="3794575" cy="1692772"/>
            </a:xfrm>
          </p:grpSpPr>
          <p:sp>
            <p:nvSpPr>
              <p:cNvPr id="32" name="TextBox 26">
                <a:extLst>
                  <a:ext uri="{FF2B5EF4-FFF2-40B4-BE49-F238E27FC236}">
                    <a16:creationId xmlns:a16="http://schemas.microsoft.com/office/drawing/2014/main" id="{AAB5FA1D-BCD8-31BF-765E-A2DEA12B1640}"/>
                  </a:ext>
                </a:extLst>
              </p:cNvPr>
              <p:cNvSpPr txBox="1"/>
              <p:nvPr/>
            </p:nvSpPr>
            <p:spPr>
              <a:xfrm>
                <a:off x="-725" y="4082023"/>
                <a:ext cx="2729961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3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Choix des scenarios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7227CF8-6E53-D2D1-C520-C28D24EEA784}"/>
                  </a:ext>
                </a:extLst>
              </p:cNvPr>
              <p:cNvSpPr/>
              <p:nvPr/>
            </p:nvSpPr>
            <p:spPr>
              <a:xfrm>
                <a:off x="87776" y="4482133"/>
                <a:ext cx="3706074" cy="1292662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Choix des scénarios de US-2 à tester</a:t>
                </a:r>
              </a:p>
              <a:p>
                <a:pPr marL="742928" lvl="1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Login avec informations Valide</a:t>
                </a:r>
              </a:p>
              <a:p>
                <a:pPr marL="742928" lvl="1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Login avec mail invalide </a:t>
                </a:r>
              </a:p>
              <a:p>
                <a:pPr marL="742928" lvl="1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Login avec mot de passe Invalide</a:t>
                </a:r>
              </a:p>
            </p:txBody>
          </p:sp>
        </p:grpSp>
        <p:sp>
          <p:nvSpPr>
            <p:cNvPr id="26" name="TextBox 31">
              <a:extLst>
                <a:ext uri="{FF2B5EF4-FFF2-40B4-BE49-F238E27FC236}">
                  <a16:creationId xmlns:a16="http://schemas.microsoft.com/office/drawing/2014/main" id="{D14C374A-0238-635A-FB2D-B89388BE56C6}"/>
                </a:ext>
              </a:extLst>
            </p:cNvPr>
            <p:cNvSpPr txBox="1"/>
            <p:nvPr/>
          </p:nvSpPr>
          <p:spPr>
            <a:xfrm>
              <a:off x="861502" y="1767641"/>
              <a:ext cx="2738250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3">
                      <a:lumMod val="75000"/>
                    </a:schemeClr>
                  </a:solidFill>
                  <a:latin typeface="Montserrat" panose="00000500000000000000" pitchFamily="2" charset="0"/>
                </a:rPr>
                <a:t>CONCEPTION</a:t>
              </a:r>
            </a:p>
          </p:txBody>
        </p:sp>
        <p:pic>
          <p:nvPicPr>
            <p:cNvPr id="27" name="Graphic 48" descr="Lights On">
              <a:extLst>
                <a:ext uri="{FF2B5EF4-FFF2-40B4-BE49-F238E27FC236}">
                  <a16:creationId xmlns:a16="http://schemas.microsoft.com/office/drawing/2014/main" id="{419BF26F-3C10-A260-E281-64C4A9E18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06590" y="3098543"/>
              <a:ext cx="648073" cy="648073"/>
            </a:xfrm>
            <a:prstGeom prst="rect">
              <a:avLst/>
            </a:prstGeom>
          </p:spPr>
        </p:pic>
        <p:cxnSp>
          <p:nvCxnSpPr>
            <p:cNvPr id="28" name="Straight Connector 51">
              <a:extLst>
                <a:ext uri="{FF2B5EF4-FFF2-40B4-BE49-F238E27FC236}">
                  <a16:creationId xmlns:a16="http://schemas.microsoft.com/office/drawing/2014/main" id="{B3986B28-4FB1-F653-CBCF-ECC1F2CA95AE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6" y="2295445"/>
              <a:ext cx="3815930" cy="0"/>
            </a:xfrm>
            <a:prstGeom prst="line">
              <a:avLst/>
            </a:prstGeom>
            <a:ln w="3175">
              <a:solidFill>
                <a:schemeClr val="accent3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2">
              <a:extLst>
                <a:ext uri="{FF2B5EF4-FFF2-40B4-BE49-F238E27FC236}">
                  <a16:creationId xmlns:a16="http://schemas.microsoft.com/office/drawing/2014/main" id="{57138187-E9A7-0FC0-D4A1-6011653C6FA2}"/>
                </a:ext>
              </a:extLst>
            </p:cNvPr>
            <p:cNvCxnSpPr>
              <a:cxnSpLocks/>
            </p:cNvCxnSpPr>
            <p:nvPr/>
          </p:nvCxnSpPr>
          <p:spPr>
            <a:xfrm>
              <a:off x="8256240" y="2290861"/>
              <a:ext cx="3311873" cy="0"/>
            </a:xfrm>
            <a:prstGeom prst="line">
              <a:avLst/>
            </a:prstGeom>
            <a:ln w="3175">
              <a:solidFill>
                <a:schemeClr val="accent5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7">
              <a:extLst>
                <a:ext uri="{FF2B5EF4-FFF2-40B4-BE49-F238E27FC236}">
                  <a16:creationId xmlns:a16="http://schemas.microsoft.com/office/drawing/2014/main" id="{9DCB8A85-C6D4-D6A0-6D85-B935400A632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013" y="2290861"/>
              <a:ext cx="3394031" cy="0"/>
            </a:xfrm>
            <a:prstGeom prst="line">
              <a:avLst/>
            </a:prstGeom>
            <a:ln w="3175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51" descr="Bullseye">
              <a:extLst>
                <a:ext uri="{FF2B5EF4-FFF2-40B4-BE49-F238E27FC236}">
                  <a16:creationId xmlns:a16="http://schemas.microsoft.com/office/drawing/2014/main" id="{373F213C-16CF-65D9-1642-B30EC3DFC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24091" y="3057490"/>
              <a:ext cx="648073" cy="648073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C0174979-BAD0-4401-3790-1EA3AF4C3F2F}"/>
              </a:ext>
            </a:extLst>
          </p:cNvPr>
          <p:cNvGrpSpPr/>
          <p:nvPr/>
        </p:nvGrpSpPr>
        <p:grpSpPr>
          <a:xfrm>
            <a:off x="474401" y="55207"/>
            <a:ext cx="7254068" cy="665823"/>
            <a:chOff x="474401" y="55207"/>
            <a:chExt cx="7254068" cy="665823"/>
          </a:xfrm>
        </p:grpSpPr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A5D6304C-0D94-41AA-3927-E4DE59053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401" y="315183"/>
              <a:ext cx="463976" cy="278541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B60BEDE8-F4AC-0775-F6A2-D97998329F07}"/>
                </a:ext>
              </a:extLst>
            </p:cNvPr>
            <p:cNvSpPr txBox="1"/>
            <p:nvPr/>
          </p:nvSpPr>
          <p:spPr>
            <a:xfrm>
              <a:off x="926754" y="55207"/>
              <a:ext cx="6801715" cy="665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134d2e640ec_2_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958778"/>
            <a:ext cx="548277" cy="4176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2;g134d2e640ec_2_440">
            <a:extLst>
              <a:ext uri="{FF2B5EF4-FFF2-40B4-BE49-F238E27FC236}">
                <a16:creationId xmlns:a16="http://schemas.microsoft.com/office/drawing/2014/main" id="{0AE29304-81C9-A026-A62B-2DB61A6E20F6}"/>
              </a:ext>
            </a:extLst>
          </p:cNvPr>
          <p:cNvSpPr txBox="1"/>
          <p:nvPr/>
        </p:nvSpPr>
        <p:spPr>
          <a:xfrm>
            <a:off x="474401" y="958777"/>
            <a:ext cx="5621599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2570A2"/>
              </a:buClr>
              <a:buSzPts val="1800"/>
            </a:pPr>
            <a:r>
              <a:rPr lang="fr-FR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Résultat</a:t>
            </a:r>
            <a:r>
              <a:rPr lang="fr-FR" sz="200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de Test Auto sur SELENIUM IDE</a:t>
            </a:r>
            <a:endParaRPr lang="en-US" sz="2000">
              <a:latin typeface="Montserrat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267C17F-5033-033A-AE21-F9DDF05DCD90}"/>
              </a:ext>
            </a:extLst>
          </p:cNvPr>
          <p:cNvGrpSpPr/>
          <p:nvPr/>
        </p:nvGrpSpPr>
        <p:grpSpPr>
          <a:xfrm>
            <a:off x="1756019" y="1868377"/>
            <a:ext cx="8521996" cy="4185444"/>
            <a:chOff x="3859619" y="1756024"/>
            <a:chExt cx="8521996" cy="3371667"/>
          </a:xfrm>
        </p:grpSpPr>
        <p:graphicFrame>
          <p:nvGraphicFramePr>
            <p:cNvPr id="11" name="Graphique 10">
              <a:extLst>
                <a:ext uri="{FF2B5EF4-FFF2-40B4-BE49-F238E27FC236}">
                  <a16:creationId xmlns:a16="http://schemas.microsoft.com/office/drawing/2014/main" id="{D3D17B55-9474-A65A-2A57-D28F344A758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64465404"/>
                </p:ext>
              </p:extLst>
            </p:nvPr>
          </p:nvGraphicFramePr>
          <p:xfrm>
            <a:off x="3859619" y="1756024"/>
            <a:ext cx="8332381" cy="27198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56D245DA-7B6E-DEE7-00C1-0757462A4141}"/>
                </a:ext>
              </a:extLst>
            </p:cNvPr>
            <p:cNvSpPr txBox="1"/>
            <p:nvPr/>
          </p:nvSpPr>
          <p:spPr>
            <a:xfrm>
              <a:off x="5171205" y="4410124"/>
              <a:ext cx="7210410" cy="71756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 fontAlgn="base">
                <a:lnSpc>
                  <a:spcPct val="200000"/>
                </a:lnSpc>
                <a:buFont typeface="Arial,Sans-Serif" panose="020B0604020202020204" pitchFamily="34" charset="0"/>
                <a:buChar char="•"/>
              </a:pPr>
              <a:r>
                <a:rPr lang="fr-FR" dirty="0">
                  <a:solidFill>
                    <a:schemeClr val="tx2"/>
                  </a:solidFill>
                  <a:latin typeface="Montserrat"/>
                </a:rPr>
                <a:t>60% des cas de test de l’US-2 sont automatisés</a:t>
              </a:r>
              <a:endParaRPr lang="en-US" dirty="0">
                <a:solidFill>
                  <a:schemeClr val="tx2"/>
                </a:solidFill>
                <a:latin typeface="Montserrat"/>
              </a:endParaRPr>
            </a:p>
            <a:p>
              <a:pPr marL="285750" indent="-28575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tx2"/>
                  </a:solidFill>
                  <a:latin typeface="Montserrat"/>
                </a:rPr>
                <a:t>L</a:t>
              </a:r>
              <a:r>
                <a:rPr lang="fr-FR" sz="1400" b="0" i="0" u="none" strike="noStrike" dirty="0">
                  <a:solidFill>
                    <a:schemeClr val="tx2"/>
                  </a:solidFill>
                  <a:effectLst/>
                  <a:latin typeface="Montserrat"/>
                </a:rPr>
                <a:t>es scénarios automatiques ont été exécutés avec</a:t>
              </a:r>
              <a:r>
                <a:rPr lang="fr-FR" dirty="0">
                  <a:solidFill>
                    <a:schemeClr val="tx2"/>
                  </a:solidFill>
                  <a:latin typeface="Montserrat"/>
                </a:rPr>
                <a:t> </a:t>
              </a:r>
              <a:r>
                <a:rPr lang="fr-FR" sz="1400" b="0" i="0" u="none" strike="noStrike" dirty="0">
                  <a:solidFill>
                    <a:schemeClr val="tx2"/>
                  </a:solidFill>
                  <a:effectLst/>
                  <a:latin typeface="Montserrat"/>
                </a:rPr>
                <a:t>100% de réussite.</a:t>
              </a:r>
              <a:endParaRPr lang="fr-FR" dirty="0">
                <a:solidFill>
                  <a:schemeClr val="tx2"/>
                </a:solidFill>
                <a:latin typeface="Montserrat"/>
              </a:endParaRP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F257F19E-682D-A304-4D90-EDE758C58556}"/>
              </a:ext>
            </a:extLst>
          </p:cNvPr>
          <p:cNvGrpSpPr/>
          <p:nvPr/>
        </p:nvGrpSpPr>
        <p:grpSpPr>
          <a:xfrm>
            <a:off x="474401" y="55207"/>
            <a:ext cx="7254068" cy="665823"/>
            <a:chOff x="474401" y="55207"/>
            <a:chExt cx="7254068" cy="665823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E37CF3A0-B7AD-9153-5E7A-84F84515F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401" y="315183"/>
              <a:ext cx="463976" cy="278541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5AFE9601-EA24-26A4-6494-CB5E579F8C4F}"/>
                </a:ext>
              </a:extLst>
            </p:cNvPr>
            <p:cNvSpPr txBox="1"/>
            <p:nvPr/>
          </p:nvSpPr>
          <p:spPr>
            <a:xfrm>
              <a:off x="926754" y="55207"/>
              <a:ext cx="6801715" cy="665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2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42;g134d2e640ec_2_440">
            <a:extLst>
              <a:ext uri="{FF2B5EF4-FFF2-40B4-BE49-F238E27FC236}">
                <a16:creationId xmlns:a16="http://schemas.microsoft.com/office/drawing/2014/main" id="{6E45A9A6-7FA4-5CBC-167D-85664B3FBEFD}"/>
              </a:ext>
            </a:extLst>
          </p:cNvPr>
          <p:cNvSpPr txBox="1"/>
          <p:nvPr/>
        </p:nvSpPr>
        <p:spPr>
          <a:xfrm>
            <a:off x="474402" y="958777"/>
            <a:ext cx="494969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2570A2"/>
              </a:buClr>
              <a:buSzPts val="1800"/>
            </a:pPr>
            <a:r>
              <a:rPr lang="fr-FR" sz="200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Campagne de Test Auto sur CYPRESS</a:t>
            </a:r>
            <a:endParaRPr lang="en-US" sz="2000">
              <a:latin typeface="Montserrat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987454-814C-E047-3693-CA5EBEC8D0DF}"/>
              </a:ext>
            </a:extLst>
          </p:cNvPr>
          <p:cNvGrpSpPr/>
          <p:nvPr/>
        </p:nvGrpSpPr>
        <p:grpSpPr>
          <a:xfrm>
            <a:off x="623886" y="1690597"/>
            <a:ext cx="10944227" cy="3630694"/>
            <a:chOff x="623886" y="1767641"/>
            <a:chExt cx="10944227" cy="3630694"/>
          </a:xfrm>
        </p:grpSpPr>
        <p:grpSp>
          <p:nvGrpSpPr>
            <p:cNvPr id="18" name="Group 64">
              <a:extLst>
                <a:ext uri="{FF2B5EF4-FFF2-40B4-BE49-F238E27FC236}">
                  <a16:creationId xmlns:a16="http://schemas.microsoft.com/office/drawing/2014/main" id="{E1C31B10-A76A-87A8-3A24-773127CA79B9}"/>
                </a:ext>
              </a:extLst>
            </p:cNvPr>
            <p:cNvGrpSpPr/>
            <p:nvPr/>
          </p:nvGrpSpPr>
          <p:grpSpPr>
            <a:xfrm>
              <a:off x="623888" y="2465648"/>
              <a:ext cx="3648075" cy="720080"/>
              <a:chOff x="623888" y="2465648"/>
              <a:chExt cx="3648075" cy="72008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397AC81-FC09-1EC8-87C5-1BD28212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888" y="2465648"/>
                <a:ext cx="2784473" cy="229322"/>
              </a:xfrm>
              <a:prstGeom prst="rect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Freeform: Shape 14">
                <a:extLst>
                  <a:ext uri="{FF2B5EF4-FFF2-40B4-BE49-F238E27FC236}">
                    <a16:creationId xmlns:a16="http://schemas.microsoft.com/office/drawing/2014/main" id="{ECAD6F7A-A078-1A28-BB6C-F2EFCD42940D}"/>
                  </a:ext>
                </a:extLst>
              </p:cNvPr>
              <p:cNvSpPr/>
              <p:nvPr/>
            </p:nvSpPr>
            <p:spPr>
              <a:xfrm>
                <a:off x="247176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7" name="Right Triangle 8">
                <a:extLst>
                  <a:ext uri="{FF2B5EF4-FFF2-40B4-BE49-F238E27FC236}">
                    <a16:creationId xmlns:a16="http://schemas.microsoft.com/office/drawing/2014/main" id="{316CF5FE-FCD3-2AEA-9C8F-48343031CE07}"/>
                  </a:ext>
                </a:extLst>
              </p:cNvPr>
              <p:cNvSpPr/>
              <p:nvPr/>
            </p:nvSpPr>
            <p:spPr>
              <a:xfrm rot="5400000">
                <a:off x="3335859" y="2249624"/>
                <a:ext cx="720080" cy="1152128"/>
              </a:xfrm>
              <a:prstGeom prst="rtTriangle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9" name="Group 66">
              <a:extLst>
                <a:ext uri="{FF2B5EF4-FFF2-40B4-BE49-F238E27FC236}">
                  <a16:creationId xmlns:a16="http://schemas.microsoft.com/office/drawing/2014/main" id="{D8177BBB-B9C6-8028-5FCC-C24E9814EF58}"/>
                </a:ext>
              </a:extLst>
            </p:cNvPr>
            <p:cNvGrpSpPr/>
            <p:nvPr/>
          </p:nvGrpSpPr>
          <p:grpSpPr>
            <a:xfrm>
              <a:off x="7768497" y="2465648"/>
              <a:ext cx="3799616" cy="720080"/>
              <a:chOff x="7768497" y="2465648"/>
              <a:chExt cx="3799616" cy="720080"/>
            </a:xfrm>
          </p:grpSpPr>
          <p:sp>
            <p:nvSpPr>
              <p:cNvPr id="42" name="Freeform: Shape 6">
                <a:extLst>
                  <a:ext uri="{FF2B5EF4-FFF2-40B4-BE49-F238E27FC236}">
                    <a16:creationId xmlns:a16="http://schemas.microsoft.com/office/drawing/2014/main" id="{64119F0F-7B71-4975-DAFF-2075B88E4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8497" y="2465648"/>
                <a:ext cx="2936017" cy="229322"/>
              </a:xfrm>
              <a:custGeom>
                <a:avLst/>
                <a:gdLst>
                  <a:gd name="connsiteX0" fmla="*/ 366915 w 2936017"/>
                  <a:gd name="connsiteY0" fmla="*/ 0 h 229322"/>
                  <a:gd name="connsiteX1" fmla="*/ 2936017 w 2936017"/>
                  <a:gd name="connsiteY1" fmla="*/ 0 h 229322"/>
                  <a:gd name="connsiteX2" fmla="*/ 2936017 w 2936017"/>
                  <a:gd name="connsiteY2" fmla="*/ 229322 h 229322"/>
                  <a:gd name="connsiteX3" fmla="*/ 0 w 2936017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7" h="229322">
                    <a:moveTo>
                      <a:pt x="366915" y="0"/>
                    </a:moveTo>
                    <a:lnTo>
                      <a:pt x="2936017" y="0"/>
                    </a:lnTo>
                    <a:lnTo>
                      <a:pt x="2936017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3" name="Freeform: Shape 16">
                <a:extLst>
                  <a:ext uri="{FF2B5EF4-FFF2-40B4-BE49-F238E27FC236}">
                    <a16:creationId xmlns:a16="http://schemas.microsoft.com/office/drawing/2014/main" id="{0E230790-F426-C512-A642-6743A817FAB0}"/>
                  </a:ext>
                </a:extLst>
              </p:cNvPr>
              <p:cNvSpPr/>
              <p:nvPr/>
            </p:nvSpPr>
            <p:spPr>
              <a:xfrm>
                <a:off x="976791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4" name="Right Triangle 10">
                <a:extLst>
                  <a:ext uri="{FF2B5EF4-FFF2-40B4-BE49-F238E27FC236}">
                    <a16:creationId xmlns:a16="http://schemas.microsoft.com/office/drawing/2014/main" id="{60595237-9529-A844-C56F-560C1C959431}"/>
                  </a:ext>
                </a:extLst>
              </p:cNvPr>
              <p:cNvSpPr/>
              <p:nvPr/>
            </p:nvSpPr>
            <p:spPr>
              <a:xfrm rot="5400000">
                <a:off x="10632009" y="2249624"/>
                <a:ext cx="720080" cy="1152128"/>
              </a:xfrm>
              <a:prstGeom prst="rtTriangle">
                <a:avLst/>
              </a:pr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7B58618C-4CAD-E1E0-509E-1F3519517052}"/>
                </a:ext>
              </a:extLst>
            </p:cNvPr>
            <p:cNvGrpSpPr/>
            <p:nvPr/>
          </p:nvGrpSpPr>
          <p:grpSpPr>
            <a:xfrm>
              <a:off x="4120423" y="2465648"/>
              <a:ext cx="3799615" cy="720080"/>
              <a:chOff x="4120423" y="2465648"/>
              <a:chExt cx="3799615" cy="720080"/>
            </a:xfrm>
          </p:grpSpPr>
          <p:sp>
            <p:nvSpPr>
              <p:cNvPr id="39" name="Freeform: Shape 4">
                <a:extLst>
                  <a:ext uri="{FF2B5EF4-FFF2-40B4-BE49-F238E27FC236}">
                    <a16:creationId xmlns:a16="http://schemas.microsoft.com/office/drawing/2014/main" id="{33124983-32C9-331F-2560-37386391D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423" y="2465648"/>
                <a:ext cx="2936014" cy="229322"/>
              </a:xfrm>
              <a:custGeom>
                <a:avLst/>
                <a:gdLst>
                  <a:gd name="connsiteX0" fmla="*/ 366915 w 2936014"/>
                  <a:gd name="connsiteY0" fmla="*/ 0 h 229322"/>
                  <a:gd name="connsiteX1" fmla="*/ 2936014 w 2936014"/>
                  <a:gd name="connsiteY1" fmla="*/ 0 h 229322"/>
                  <a:gd name="connsiteX2" fmla="*/ 2936014 w 2936014"/>
                  <a:gd name="connsiteY2" fmla="*/ 229322 h 229322"/>
                  <a:gd name="connsiteX3" fmla="*/ 0 w 2936014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4" h="229322">
                    <a:moveTo>
                      <a:pt x="366915" y="0"/>
                    </a:moveTo>
                    <a:lnTo>
                      <a:pt x="2936014" y="0"/>
                    </a:lnTo>
                    <a:lnTo>
                      <a:pt x="2936014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Freeform: Shape 15">
                <a:extLst>
                  <a:ext uri="{FF2B5EF4-FFF2-40B4-BE49-F238E27FC236}">
                    <a16:creationId xmlns:a16="http://schemas.microsoft.com/office/drawing/2014/main" id="{D6297832-242F-61DC-CC12-3C2B9281E322}"/>
                  </a:ext>
                </a:extLst>
              </p:cNvPr>
              <p:cNvSpPr/>
              <p:nvPr/>
            </p:nvSpPr>
            <p:spPr>
              <a:xfrm>
                <a:off x="6119838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Right Triangle 12">
                <a:extLst>
                  <a:ext uri="{FF2B5EF4-FFF2-40B4-BE49-F238E27FC236}">
                    <a16:creationId xmlns:a16="http://schemas.microsoft.com/office/drawing/2014/main" id="{13BDDCDF-65A2-6489-660E-105644560EC8}"/>
                  </a:ext>
                </a:extLst>
              </p:cNvPr>
              <p:cNvSpPr/>
              <p:nvPr/>
            </p:nvSpPr>
            <p:spPr>
              <a:xfrm rot="5400000">
                <a:off x="6983934" y="2249624"/>
                <a:ext cx="720080" cy="1152128"/>
              </a:xfrm>
              <a:prstGeom prst="rtTriangle">
                <a:avLst/>
              </a:pr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1" name="Group 28">
              <a:extLst>
                <a:ext uri="{FF2B5EF4-FFF2-40B4-BE49-F238E27FC236}">
                  <a16:creationId xmlns:a16="http://schemas.microsoft.com/office/drawing/2014/main" id="{3F853C9F-65BE-F684-2572-02C188D17CC5}"/>
                </a:ext>
              </a:extLst>
            </p:cNvPr>
            <p:cNvGrpSpPr/>
            <p:nvPr/>
          </p:nvGrpSpPr>
          <p:grpSpPr>
            <a:xfrm>
              <a:off x="8098122" y="3705563"/>
              <a:ext cx="3209887" cy="1538883"/>
              <a:chOff x="87776" y="4082023"/>
              <a:chExt cx="2862815" cy="1538883"/>
            </a:xfrm>
          </p:grpSpPr>
          <p:sp>
            <p:nvSpPr>
              <p:cNvPr id="37" name="TextBox 29">
                <a:extLst>
                  <a:ext uri="{FF2B5EF4-FFF2-40B4-BE49-F238E27FC236}">
                    <a16:creationId xmlns:a16="http://schemas.microsoft.com/office/drawing/2014/main" id="{AE22B65A-847F-82D5-BC79-BA706D324817}"/>
                  </a:ext>
                </a:extLst>
              </p:cNvPr>
              <p:cNvSpPr txBox="1"/>
              <p:nvPr/>
            </p:nvSpPr>
            <p:spPr>
              <a:xfrm>
                <a:off x="87776" y="4082023"/>
                <a:ext cx="2862815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Execution de Test Auto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2ACF4A9-A176-D4C8-8671-D2503207E237}"/>
                  </a:ext>
                </a:extLst>
              </p:cNvPr>
              <p:cNvSpPr/>
              <p:nvPr/>
            </p:nvSpPr>
            <p:spPr>
              <a:xfrm>
                <a:off x="87776" y="4482133"/>
                <a:ext cx="2862815" cy="1138773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Enregistrement du comportement lié au scénario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Exécution des scénarios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Génération du Rapport de test</a:t>
                </a:r>
              </a:p>
            </p:txBody>
          </p:sp>
        </p:grpSp>
        <p:sp>
          <p:nvSpPr>
            <p:cNvPr id="22" name="TextBox 32">
              <a:extLst>
                <a:ext uri="{FF2B5EF4-FFF2-40B4-BE49-F238E27FC236}">
                  <a16:creationId xmlns:a16="http://schemas.microsoft.com/office/drawing/2014/main" id="{A2E9EADA-5CD8-DA2B-8C33-38C4C0EA201E}"/>
                </a:ext>
              </a:extLst>
            </p:cNvPr>
            <p:cNvSpPr txBox="1"/>
            <p:nvPr/>
          </p:nvSpPr>
          <p:spPr>
            <a:xfrm>
              <a:off x="8329344" y="1767641"/>
              <a:ext cx="2400017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5"/>
                  </a:solidFill>
                  <a:latin typeface="Montserrat" panose="00000500000000000000" pitchFamily="2" charset="0"/>
                </a:rPr>
                <a:t>EXECUTION</a:t>
              </a:r>
            </a:p>
          </p:txBody>
        </p:sp>
        <p:sp>
          <p:nvSpPr>
            <p:cNvPr id="23" name="TextBox 33">
              <a:extLst>
                <a:ext uri="{FF2B5EF4-FFF2-40B4-BE49-F238E27FC236}">
                  <a16:creationId xmlns:a16="http://schemas.microsoft.com/office/drawing/2014/main" id="{E6E10F1D-E878-2557-99D0-95282B8370EC}"/>
                </a:ext>
              </a:extLst>
            </p:cNvPr>
            <p:cNvSpPr txBox="1"/>
            <p:nvPr/>
          </p:nvSpPr>
          <p:spPr>
            <a:xfrm>
              <a:off x="4512920" y="1777452"/>
              <a:ext cx="3666388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4">
                      <a:lumMod val="75000"/>
                    </a:schemeClr>
                  </a:solidFill>
                  <a:latin typeface="Montserrat" panose="00000500000000000000" pitchFamily="2" charset="0"/>
                </a:rPr>
                <a:t>IMPLEMENTATION</a:t>
              </a:r>
            </a:p>
          </p:txBody>
        </p:sp>
        <p:grpSp>
          <p:nvGrpSpPr>
            <p:cNvPr id="24" name="Group 36">
              <a:extLst>
                <a:ext uri="{FF2B5EF4-FFF2-40B4-BE49-F238E27FC236}">
                  <a16:creationId xmlns:a16="http://schemas.microsoft.com/office/drawing/2014/main" id="{2B1261D0-78BE-0D48-C711-C8EF9C7D6EA8}"/>
                </a:ext>
              </a:extLst>
            </p:cNvPr>
            <p:cNvGrpSpPr/>
            <p:nvPr/>
          </p:nvGrpSpPr>
          <p:grpSpPr>
            <a:xfrm>
              <a:off x="4009558" y="3705563"/>
              <a:ext cx="3840096" cy="1384995"/>
              <a:chOff x="-430633" y="4082023"/>
              <a:chExt cx="3424882" cy="1384995"/>
            </a:xfrm>
          </p:grpSpPr>
          <p:sp>
            <p:nvSpPr>
              <p:cNvPr id="35" name="TextBox 37">
                <a:extLst>
                  <a:ext uri="{FF2B5EF4-FFF2-40B4-BE49-F238E27FC236}">
                    <a16:creationId xmlns:a16="http://schemas.microsoft.com/office/drawing/2014/main" id="{B589DD4D-6C75-1A56-F994-FE09ADF20158}"/>
                  </a:ext>
                </a:extLst>
              </p:cNvPr>
              <p:cNvSpPr txBox="1"/>
              <p:nvPr/>
            </p:nvSpPr>
            <p:spPr>
              <a:xfrm>
                <a:off x="-430633" y="4082023"/>
                <a:ext cx="3424882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4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Préparation du Cypress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A4766D-4CEF-509A-4CEA-C258585626DF}"/>
                  </a:ext>
                </a:extLst>
              </p:cNvPr>
              <p:cNvSpPr/>
              <p:nvPr/>
            </p:nvSpPr>
            <p:spPr>
              <a:xfrm>
                <a:off x="87776" y="4482133"/>
                <a:ext cx="2771112" cy="9848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Préparation du Cypress sur Visual Studio Code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Validation du bon fonctionnement du Cypress sur Chrome</a:t>
                </a:r>
              </a:p>
            </p:txBody>
          </p:sp>
        </p:grpSp>
        <p:pic>
          <p:nvPicPr>
            <p:cNvPr id="25" name="Graphic 44" descr="Stopwatch 33%">
              <a:extLst>
                <a:ext uri="{FF2B5EF4-FFF2-40B4-BE49-F238E27FC236}">
                  <a16:creationId xmlns:a16="http://schemas.microsoft.com/office/drawing/2014/main" id="{F8799F2E-DEF0-9BD1-BFD7-414C69B6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592" y="3057490"/>
              <a:ext cx="648073" cy="64807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94A6963-04B3-04AC-3B7E-FB2654EEE099}"/>
                </a:ext>
              </a:extLst>
            </p:cNvPr>
            <p:cNvGrpSpPr/>
            <p:nvPr/>
          </p:nvGrpSpPr>
          <p:grpSpPr>
            <a:xfrm>
              <a:off x="700164" y="3705563"/>
              <a:ext cx="3793956" cy="1692772"/>
              <a:chOff x="-725" y="4082023"/>
              <a:chExt cx="3383731" cy="1692772"/>
            </a:xfrm>
          </p:grpSpPr>
          <p:sp>
            <p:nvSpPr>
              <p:cNvPr id="33" name="TextBox 26">
                <a:extLst>
                  <a:ext uri="{FF2B5EF4-FFF2-40B4-BE49-F238E27FC236}">
                    <a16:creationId xmlns:a16="http://schemas.microsoft.com/office/drawing/2014/main" id="{F9ADC2E5-26EB-8F9B-6D39-C732E1CD22C3}"/>
                  </a:ext>
                </a:extLst>
              </p:cNvPr>
              <p:cNvSpPr txBox="1"/>
              <p:nvPr/>
            </p:nvSpPr>
            <p:spPr>
              <a:xfrm>
                <a:off x="-725" y="4082023"/>
                <a:ext cx="2729961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3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Choix des scenarios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683672B-1F6D-408D-DD03-2A06D8B6AC86}"/>
                  </a:ext>
                </a:extLst>
              </p:cNvPr>
              <p:cNvSpPr/>
              <p:nvPr/>
            </p:nvSpPr>
            <p:spPr>
              <a:xfrm>
                <a:off x="87776" y="4482133"/>
                <a:ext cx="3295230" cy="1292662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Choix des scénarios de US-2 à tester</a:t>
                </a:r>
              </a:p>
              <a:p>
                <a:pPr marL="742928" lvl="1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Login avec informations Valide</a:t>
                </a:r>
              </a:p>
              <a:p>
                <a:pPr marL="742928" lvl="1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Login avec mail invalide </a:t>
                </a:r>
              </a:p>
              <a:p>
                <a:pPr marL="742928" lvl="1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Login avec mot de passe Invalide</a:t>
                </a:r>
              </a:p>
            </p:txBody>
          </p:sp>
        </p:grpSp>
        <p:sp>
          <p:nvSpPr>
            <p:cNvPr id="27" name="TextBox 31">
              <a:extLst>
                <a:ext uri="{FF2B5EF4-FFF2-40B4-BE49-F238E27FC236}">
                  <a16:creationId xmlns:a16="http://schemas.microsoft.com/office/drawing/2014/main" id="{DADF8824-F8E6-9E8C-C7C4-7B66EAE96B95}"/>
                </a:ext>
              </a:extLst>
            </p:cNvPr>
            <p:cNvSpPr txBox="1"/>
            <p:nvPr/>
          </p:nvSpPr>
          <p:spPr>
            <a:xfrm>
              <a:off x="861502" y="1767641"/>
              <a:ext cx="2738250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3">
                      <a:lumMod val="75000"/>
                    </a:schemeClr>
                  </a:solidFill>
                  <a:latin typeface="Montserrat" panose="00000500000000000000" pitchFamily="2" charset="0"/>
                </a:rPr>
                <a:t>CONCEPTION</a:t>
              </a:r>
            </a:p>
          </p:txBody>
        </p:sp>
        <p:pic>
          <p:nvPicPr>
            <p:cNvPr id="28" name="Graphic 48" descr="Lights On">
              <a:extLst>
                <a:ext uri="{FF2B5EF4-FFF2-40B4-BE49-F238E27FC236}">
                  <a16:creationId xmlns:a16="http://schemas.microsoft.com/office/drawing/2014/main" id="{5918B72E-0379-725A-D236-25A8D109A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06590" y="3098543"/>
              <a:ext cx="648073" cy="648073"/>
            </a:xfrm>
            <a:prstGeom prst="rect">
              <a:avLst/>
            </a:prstGeom>
          </p:spPr>
        </p:pic>
        <p:cxnSp>
          <p:nvCxnSpPr>
            <p:cNvPr id="29" name="Straight Connector 51">
              <a:extLst>
                <a:ext uri="{FF2B5EF4-FFF2-40B4-BE49-F238E27FC236}">
                  <a16:creationId xmlns:a16="http://schemas.microsoft.com/office/drawing/2014/main" id="{363DD6E0-E00D-C106-0E1A-432EA38E2F2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6" y="2295445"/>
              <a:ext cx="3815930" cy="0"/>
            </a:xfrm>
            <a:prstGeom prst="line">
              <a:avLst/>
            </a:prstGeom>
            <a:ln w="3175">
              <a:solidFill>
                <a:schemeClr val="accent3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2">
              <a:extLst>
                <a:ext uri="{FF2B5EF4-FFF2-40B4-BE49-F238E27FC236}">
                  <a16:creationId xmlns:a16="http://schemas.microsoft.com/office/drawing/2014/main" id="{94EDF464-B933-7840-6487-C4DAEB8125E8}"/>
                </a:ext>
              </a:extLst>
            </p:cNvPr>
            <p:cNvCxnSpPr>
              <a:cxnSpLocks/>
            </p:cNvCxnSpPr>
            <p:nvPr/>
          </p:nvCxnSpPr>
          <p:spPr>
            <a:xfrm>
              <a:off x="8256240" y="2290861"/>
              <a:ext cx="3311873" cy="0"/>
            </a:xfrm>
            <a:prstGeom prst="line">
              <a:avLst/>
            </a:prstGeom>
            <a:ln w="3175">
              <a:solidFill>
                <a:schemeClr val="accent5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7">
              <a:extLst>
                <a:ext uri="{FF2B5EF4-FFF2-40B4-BE49-F238E27FC236}">
                  <a16:creationId xmlns:a16="http://schemas.microsoft.com/office/drawing/2014/main" id="{818A0530-F6B1-178F-5985-E4E3F55A27D9}"/>
                </a:ext>
              </a:extLst>
            </p:cNvPr>
            <p:cNvCxnSpPr>
              <a:cxnSpLocks/>
            </p:cNvCxnSpPr>
            <p:nvPr/>
          </p:nvCxnSpPr>
          <p:spPr>
            <a:xfrm>
              <a:off x="4651013" y="2290861"/>
              <a:ext cx="3394031" cy="0"/>
            </a:xfrm>
            <a:prstGeom prst="line">
              <a:avLst/>
            </a:prstGeom>
            <a:ln w="3175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Graphic 51" descr="Bullseye">
              <a:extLst>
                <a:ext uri="{FF2B5EF4-FFF2-40B4-BE49-F238E27FC236}">
                  <a16:creationId xmlns:a16="http://schemas.microsoft.com/office/drawing/2014/main" id="{A2AE03AE-A4A2-2AE0-4F4F-ACBA12BC7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24091" y="3057490"/>
              <a:ext cx="648073" cy="648073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6514CA37-00B7-428D-47F5-FDA4E9F677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643" y="1030904"/>
            <a:ext cx="619993" cy="325496"/>
          </a:xfrm>
          <a:prstGeom prst="rect">
            <a:avLst/>
          </a:prstGeom>
        </p:spPr>
      </p:pic>
      <p:grpSp>
        <p:nvGrpSpPr>
          <p:cNvPr id="50" name="Groupe 49">
            <a:extLst>
              <a:ext uri="{FF2B5EF4-FFF2-40B4-BE49-F238E27FC236}">
                <a16:creationId xmlns:a16="http://schemas.microsoft.com/office/drawing/2014/main" id="{4D854F24-BD08-CABB-DF41-647430DC3C7D}"/>
              </a:ext>
            </a:extLst>
          </p:cNvPr>
          <p:cNvGrpSpPr/>
          <p:nvPr/>
        </p:nvGrpSpPr>
        <p:grpSpPr>
          <a:xfrm>
            <a:off x="474401" y="55207"/>
            <a:ext cx="7254068" cy="665823"/>
            <a:chOff x="474401" y="55207"/>
            <a:chExt cx="7254068" cy="665823"/>
          </a:xfrm>
        </p:grpSpPr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5168F683-3EC8-295E-7ADF-7016F06C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401" y="315183"/>
              <a:ext cx="463976" cy="278541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986A7E8C-B2B3-4FBA-B702-631A4213D9BD}"/>
                </a:ext>
              </a:extLst>
            </p:cNvPr>
            <p:cNvSpPr txBox="1"/>
            <p:nvPr/>
          </p:nvSpPr>
          <p:spPr>
            <a:xfrm>
              <a:off x="926754" y="55207"/>
              <a:ext cx="6801715" cy="665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42;g134d2e640ec_2_440">
            <a:extLst>
              <a:ext uri="{FF2B5EF4-FFF2-40B4-BE49-F238E27FC236}">
                <a16:creationId xmlns:a16="http://schemas.microsoft.com/office/drawing/2014/main" id="{6E45A9A6-7FA4-5CBC-167D-85664B3FBEFD}"/>
              </a:ext>
            </a:extLst>
          </p:cNvPr>
          <p:cNvSpPr txBox="1"/>
          <p:nvPr/>
        </p:nvSpPr>
        <p:spPr>
          <a:xfrm>
            <a:off x="474402" y="958777"/>
            <a:ext cx="494969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2570A2"/>
              </a:buClr>
              <a:buSzPts val="1800"/>
            </a:pPr>
            <a:r>
              <a:rPr lang="fr-FR" sz="200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Résultats de Test Auto sur CYPRESS</a:t>
            </a:r>
            <a:endParaRPr lang="en-US" sz="2000">
              <a:latin typeface="Montserrat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514CA37-00B7-428D-47F5-FDA4E9F6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34" y="1027595"/>
            <a:ext cx="619993" cy="325496"/>
          </a:xfrm>
          <a:prstGeom prst="rect">
            <a:avLst/>
          </a:prstGeom>
        </p:spPr>
      </p:pic>
      <p:pic>
        <p:nvPicPr>
          <p:cNvPr id="48" name="Google Shape;396;g134d2e640ec_2_299">
            <a:extLst>
              <a:ext uri="{FF2B5EF4-FFF2-40B4-BE49-F238E27FC236}">
                <a16:creationId xmlns:a16="http://schemas.microsoft.com/office/drawing/2014/main" id="{F789AF73-3196-B396-8835-19F7D714E2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8926" y="1518276"/>
            <a:ext cx="4812226" cy="510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AB9761A-6A7E-FC73-AF75-DDF361B8D3E1}"/>
              </a:ext>
            </a:extLst>
          </p:cNvPr>
          <p:cNvSpPr/>
          <p:nvPr/>
        </p:nvSpPr>
        <p:spPr>
          <a:xfrm>
            <a:off x="6810374" y="6424614"/>
            <a:ext cx="3629025" cy="1262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6DA9A99-A8FE-66B6-5C0D-4AAF431E7E94}"/>
              </a:ext>
            </a:extLst>
          </p:cNvPr>
          <p:cNvSpPr txBox="1"/>
          <p:nvPr/>
        </p:nvSpPr>
        <p:spPr>
          <a:xfrm>
            <a:off x="528887" y="2327625"/>
            <a:ext cx="5756276" cy="290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2570A2"/>
              </a:buClr>
              <a:buSzPts val="1800"/>
              <a:defRPr sz="2000">
                <a:solidFill>
                  <a:schemeClr val="lt2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70% des cas de test automatisé ont été exécuté avec succès.</a:t>
            </a:r>
            <a:endParaRPr lang="en-US" dirty="0"/>
          </a:p>
          <a:p>
            <a:pPr>
              <a:lnSpc>
                <a:spcPct val="150000"/>
              </a:lnSpc>
            </a:pPr>
            <a:endParaRPr lang="fr-FR" sz="18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Cas de test « Accès au panier » a été exécuté avec défaut</a:t>
            </a:r>
          </a:p>
          <a:p>
            <a:pPr>
              <a:lnSpc>
                <a:spcPct val="150000"/>
              </a:lnSpc>
            </a:pPr>
            <a:endParaRPr lang="fr-FR" sz="1800"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D406A6-CDDF-5AAF-525D-E39B9DDC06BC}"/>
              </a:ext>
            </a:extLst>
          </p:cNvPr>
          <p:cNvGrpSpPr/>
          <p:nvPr/>
        </p:nvGrpSpPr>
        <p:grpSpPr>
          <a:xfrm>
            <a:off x="474401" y="55207"/>
            <a:ext cx="7254068" cy="665823"/>
            <a:chOff x="474401" y="55207"/>
            <a:chExt cx="7254068" cy="665823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07193116-EA48-7973-34BB-535293CA1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401" y="315183"/>
              <a:ext cx="463976" cy="278541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6D032AC2-7933-6023-FEFC-A7B11F6680AF}"/>
                </a:ext>
              </a:extLst>
            </p:cNvPr>
            <p:cNvSpPr txBox="1"/>
            <p:nvPr/>
          </p:nvSpPr>
          <p:spPr>
            <a:xfrm>
              <a:off x="926754" y="55207"/>
              <a:ext cx="6801715" cy="665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42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42;g134d2e640ec_2_440">
            <a:extLst>
              <a:ext uri="{FF2B5EF4-FFF2-40B4-BE49-F238E27FC236}">
                <a16:creationId xmlns:a16="http://schemas.microsoft.com/office/drawing/2014/main" id="{6E45A9A6-7FA4-5CBC-167D-85664B3FBEFD}"/>
              </a:ext>
            </a:extLst>
          </p:cNvPr>
          <p:cNvSpPr txBox="1"/>
          <p:nvPr/>
        </p:nvSpPr>
        <p:spPr>
          <a:xfrm>
            <a:off x="474402" y="958777"/>
            <a:ext cx="6998545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2570A2"/>
              </a:buClr>
              <a:buSzPts val="1800"/>
            </a:pPr>
            <a:r>
              <a:rPr lang="fr-FR" sz="200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Campagne de Test de </a:t>
            </a:r>
            <a:r>
              <a:rPr lang="fr-FR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r>
              <a:rPr lang="fr-FR" sz="200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sur JMETER</a:t>
            </a:r>
            <a:endParaRPr lang="en-US" sz="2000">
              <a:solidFill>
                <a:schemeClr val="lt2"/>
              </a:solidFill>
              <a:latin typeface="Montserrat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5987454-814C-E047-3693-CA5EBEC8D0DF}"/>
              </a:ext>
            </a:extLst>
          </p:cNvPr>
          <p:cNvGrpSpPr/>
          <p:nvPr/>
        </p:nvGrpSpPr>
        <p:grpSpPr>
          <a:xfrm>
            <a:off x="623886" y="1690597"/>
            <a:ext cx="10944227" cy="3322917"/>
            <a:chOff x="623886" y="1767641"/>
            <a:chExt cx="10944227" cy="3322917"/>
          </a:xfrm>
        </p:grpSpPr>
        <p:grpSp>
          <p:nvGrpSpPr>
            <p:cNvPr id="18" name="Group 64">
              <a:extLst>
                <a:ext uri="{FF2B5EF4-FFF2-40B4-BE49-F238E27FC236}">
                  <a16:creationId xmlns:a16="http://schemas.microsoft.com/office/drawing/2014/main" id="{E1C31B10-A76A-87A8-3A24-773127CA79B9}"/>
                </a:ext>
              </a:extLst>
            </p:cNvPr>
            <p:cNvGrpSpPr/>
            <p:nvPr/>
          </p:nvGrpSpPr>
          <p:grpSpPr>
            <a:xfrm>
              <a:off x="623888" y="2465648"/>
              <a:ext cx="3648075" cy="720080"/>
              <a:chOff x="623888" y="2465648"/>
              <a:chExt cx="3648075" cy="72008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397AC81-FC09-1EC8-87C5-1BD28212D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888" y="2465648"/>
                <a:ext cx="2784473" cy="229322"/>
              </a:xfrm>
              <a:prstGeom prst="rect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Freeform: Shape 14">
                <a:extLst>
                  <a:ext uri="{FF2B5EF4-FFF2-40B4-BE49-F238E27FC236}">
                    <a16:creationId xmlns:a16="http://schemas.microsoft.com/office/drawing/2014/main" id="{ECAD6F7A-A078-1A28-BB6C-F2EFCD42940D}"/>
                  </a:ext>
                </a:extLst>
              </p:cNvPr>
              <p:cNvSpPr/>
              <p:nvPr/>
            </p:nvSpPr>
            <p:spPr>
              <a:xfrm>
                <a:off x="247176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7" name="Right Triangle 8">
                <a:extLst>
                  <a:ext uri="{FF2B5EF4-FFF2-40B4-BE49-F238E27FC236}">
                    <a16:creationId xmlns:a16="http://schemas.microsoft.com/office/drawing/2014/main" id="{316CF5FE-FCD3-2AEA-9C8F-48343031CE07}"/>
                  </a:ext>
                </a:extLst>
              </p:cNvPr>
              <p:cNvSpPr/>
              <p:nvPr/>
            </p:nvSpPr>
            <p:spPr>
              <a:xfrm rot="5400000">
                <a:off x="3335859" y="2249624"/>
                <a:ext cx="720080" cy="1152128"/>
              </a:xfrm>
              <a:prstGeom prst="rtTriangle">
                <a:avLst/>
              </a:pr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9" name="Group 66">
              <a:extLst>
                <a:ext uri="{FF2B5EF4-FFF2-40B4-BE49-F238E27FC236}">
                  <a16:creationId xmlns:a16="http://schemas.microsoft.com/office/drawing/2014/main" id="{D8177BBB-B9C6-8028-5FCC-C24E9814EF58}"/>
                </a:ext>
              </a:extLst>
            </p:cNvPr>
            <p:cNvGrpSpPr/>
            <p:nvPr/>
          </p:nvGrpSpPr>
          <p:grpSpPr>
            <a:xfrm>
              <a:off x="7768497" y="2465648"/>
              <a:ext cx="3799616" cy="720080"/>
              <a:chOff x="7768497" y="2465648"/>
              <a:chExt cx="3799616" cy="720080"/>
            </a:xfrm>
          </p:grpSpPr>
          <p:sp>
            <p:nvSpPr>
              <p:cNvPr id="42" name="Freeform: Shape 6">
                <a:extLst>
                  <a:ext uri="{FF2B5EF4-FFF2-40B4-BE49-F238E27FC236}">
                    <a16:creationId xmlns:a16="http://schemas.microsoft.com/office/drawing/2014/main" id="{64119F0F-7B71-4975-DAFF-2075B88E4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8497" y="2465648"/>
                <a:ext cx="2936017" cy="229322"/>
              </a:xfrm>
              <a:custGeom>
                <a:avLst/>
                <a:gdLst>
                  <a:gd name="connsiteX0" fmla="*/ 366915 w 2936017"/>
                  <a:gd name="connsiteY0" fmla="*/ 0 h 229322"/>
                  <a:gd name="connsiteX1" fmla="*/ 2936017 w 2936017"/>
                  <a:gd name="connsiteY1" fmla="*/ 0 h 229322"/>
                  <a:gd name="connsiteX2" fmla="*/ 2936017 w 2936017"/>
                  <a:gd name="connsiteY2" fmla="*/ 229322 h 229322"/>
                  <a:gd name="connsiteX3" fmla="*/ 0 w 2936017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7" h="229322">
                    <a:moveTo>
                      <a:pt x="366915" y="0"/>
                    </a:moveTo>
                    <a:lnTo>
                      <a:pt x="2936017" y="0"/>
                    </a:lnTo>
                    <a:lnTo>
                      <a:pt x="2936017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3" name="Freeform: Shape 16">
                <a:extLst>
                  <a:ext uri="{FF2B5EF4-FFF2-40B4-BE49-F238E27FC236}">
                    <a16:creationId xmlns:a16="http://schemas.microsoft.com/office/drawing/2014/main" id="{0E230790-F426-C512-A642-6743A817FAB0}"/>
                  </a:ext>
                </a:extLst>
              </p:cNvPr>
              <p:cNvSpPr/>
              <p:nvPr/>
            </p:nvSpPr>
            <p:spPr>
              <a:xfrm>
                <a:off x="9767913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4" name="Right Triangle 10">
                <a:extLst>
                  <a:ext uri="{FF2B5EF4-FFF2-40B4-BE49-F238E27FC236}">
                    <a16:creationId xmlns:a16="http://schemas.microsoft.com/office/drawing/2014/main" id="{60595237-9529-A844-C56F-560C1C959431}"/>
                  </a:ext>
                </a:extLst>
              </p:cNvPr>
              <p:cNvSpPr/>
              <p:nvPr/>
            </p:nvSpPr>
            <p:spPr>
              <a:xfrm rot="5400000">
                <a:off x="10632009" y="2249624"/>
                <a:ext cx="720080" cy="1152128"/>
              </a:xfrm>
              <a:prstGeom prst="rtTriangle">
                <a:avLst/>
              </a:pr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7B58618C-4CAD-E1E0-509E-1F3519517052}"/>
                </a:ext>
              </a:extLst>
            </p:cNvPr>
            <p:cNvGrpSpPr/>
            <p:nvPr/>
          </p:nvGrpSpPr>
          <p:grpSpPr>
            <a:xfrm>
              <a:off x="4120423" y="2465648"/>
              <a:ext cx="3799615" cy="720080"/>
              <a:chOff x="4120423" y="2465648"/>
              <a:chExt cx="3799615" cy="720080"/>
            </a:xfrm>
          </p:grpSpPr>
          <p:sp>
            <p:nvSpPr>
              <p:cNvPr id="39" name="Freeform: Shape 4">
                <a:extLst>
                  <a:ext uri="{FF2B5EF4-FFF2-40B4-BE49-F238E27FC236}">
                    <a16:creationId xmlns:a16="http://schemas.microsoft.com/office/drawing/2014/main" id="{33124983-32C9-331F-2560-37386391D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423" y="2465648"/>
                <a:ext cx="2936014" cy="229322"/>
              </a:xfrm>
              <a:custGeom>
                <a:avLst/>
                <a:gdLst>
                  <a:gd name="connsiteX0" fmla="*/ 366915 w 2936014"/>
                  <a:gd name="connsiteY0" fmla="*/ 0 h 229322"/>
                  <a:gd name="connsiteX1" fmla="*/ 2936014 w 2936014"/>
                  <a:gd name="connsiteY1" fmla="*/ 0 h 229322"/>
                  <a:gd name="connsiteX2" fmla="*/ 2936014 w 2936014"/>
                  <a:gd name="connsiteY2" fmla="*/ 229322 h 229322"/>
                  <a:gd name="connsiteX3" fmla="*/ 0 w 2936014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6014" h="229322">
                    <a:moveTo>
                      <a:pt x="366915" y="0"/>
                    </a:moveTo>
                    <a:lnTo>
                      <a:pt x="2936014" y="0"/>
                    </a:lnTo>
                    <a:lnTo>
                      <a:pt x="2936014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Freeform: Shape 15">
                <a:extLst>
                  <a:ext uri="{FF2B5EF4-FFF2-40B4-BE49-F238E27FC236}">
                    <a16:creationId xmlns:a16="http://schemas.microsoft.com/office/drawing/2014/main" id="{D6297832-242F-61DC-CC12-3C2B9281E322}"/>
                  </a:ext>
                </a:extLst>
              </p:cNvPr>
              <p:cNvSpPr/>
              <p:nvPr/>
            </p:nvSpPr>
            <p:spPr>
              <a:xfrm>
                <a:off x="6119838" y="2465648"/>
                <a:ext cx="648072" cy="229322"/>
              </a:xfrm>
              <a:custGeom>
                <a:avLst/>
                <a:gdLst>
                  <a:gd name="connsiteX0" fmla="*/ 0 w 648072"/>
                  <a:gd name="connsiteY0" fmla="*/ 0 h 229322"/>
                  <a:gd name="connsiteX1" fmla="*/ 648072 w 648072"/>
                  <a:gd name="connsiteY1" fmla="*/ 0 h 229322"/>
                  <a:gd name="connsiteX2" fmla="*/ 648072 w 648072"/>
                  <a:gd name="connsiteY2" fmla="*/ 229322 h 229322"/>
                  <a:gd name="connsiteX3" fmla="*/ 0 w 648072"/>
                  <a:gd name="connsiteY3" fmla="*/ 229322 h 22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8072" h="229322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229322"/>
                    </a:lnTo>
                    <a:lnTo>
                      <a:pt x="0" y="2293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Right Triangle 12">
                <a:extLst>
                  <a:ext uri="{FF2B5EF4-FFF2-40B4-BE49-F238E27FC236}">
                    <a16:creationId xmlns:a16="http://schemas.microsoft.com/office/drawing/2014/main" id="{13BDDCDF-65A2-6489-660E-105644560EC8}"/>
                  </a:ext>
                </a:extLst>
              </p:cNvPr>
              <p:cNvSpPr/>
              <p:nvPr/>
            </p:nvSpPr>
            <p:spPr>
              <a:xfrm rot="5400000">
                <a:off x="6983934" y="2249624"/>
                <a:ext cx="720080" cy="1152128"/>
              </a:xfrm>
              <a:prstGeom prst="rtTriangle">
                <a:avLst/>
              </a:pr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1" name="Group 28">
              <a:extLst>
                <a:ext uri="{FF2B5EF4-FFF2-40B4-BE49-F238E27FC236}">
                  <a16:creationId xmlns:a16="http://schemas.microsoft.com/office/drawing/2014/main" id="{3F853C9F-65BE-F684-2572-02C188D17CC5}"/>
                </a:ext>
              </a:extLst>
            </p:cNvPr>
            <p:cNvGrpSpPr/>
            <p:nvPr/>
          </p:nvGrpSpPr>
          <p:grpSpPr>
            <a:xfrm>
              <a:off x="8098122" y="3705563"/>
              <a:ext cx="3209887" cy="1015663"/>
              <a:chOff x="87776" y="4082023"/>
              <a:chExt cx="2862815" cy="1015663"/>
            </a:xfrm>
          </p:grpSpPr>
          <p:sp>
            <p:nvSpPr>
              <p:cNvPr id="37" name="TextBox 29">
                <a:extLst>
                  <a:ext uri="{FF2B5EF4-FFF2-40B4-BE49-F238E27FC236}">
                    <a16:creationId xmlns:a16="http://schemas.microsoft.com/office/drawing/2014/main" id="{AE22B65A-847F-82D5-BC79-BA706D324817}"/>
                  </a:ext>
                </a:extLst>
              </p:cNvPr>
              <p:cNvSpPr txBox="1"/>
              <p:nvPr/>
            </p:nvSpPr>
            <p:spPr>
              <a:xfrm>
                <a:off x="87776" y="4082023"/>
                <a:ext cx="2862815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5"/>
                    </a:solidFill>
                    <a:latin typeface="Montserrat" panose="00000500000000000000" pitchFamily="2" charset="0"/>
                  </a:rPr>
                  <a:t>Execution de Test Auto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2ACF4A9-A176-D4C8-8671-D2503207E237}"/>
                  </a:ext>
                </a:extLst>
              </p:cNvPr>
              <p:cNvSpPr/>
              <p:nvPr/>
            </p:nvSpPr>
            <p:spPr>
              <a:xfrm>
                <a:off x="87776" y="4482133"/>
                <a:ext cx="2862815" cy="615553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98,65% comme taux de réussite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Pourcentage d’échec de 1,35% </a:t>
                </a:r>
              </a:p>
            </p:txBody>
          </p:sp>
        </p:grpSp>
        <p:sp>
          <p:nvSpPr>
            <p:cNvPr id="22" name="TextBox 32">
              <a:extLst>
                <a:ext uri="{FF2B5EF4-FFF2-40B4-BE49-F238E27FC236}">
                  <a16:creationId xmlns:a16="http://schemas.microsoft.com/office/drawing/2014/main" id="{A2E9EADA-5CD8-DA2B-8C33-38C4C0EA201E}"/>
                </a:ext>
              </a:extLst>
            </p:cNvPr>
            <p:cNvSpPr txBox="1"/>
            <p:nvPr/>
          </p:nvSpPr>
          <p:spPr>
            <a:xfrm>
              <a:off x="8329344" y="1767641"/>
              <a:ext cx="2400017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5"/>
                  </a:solidFill>
                  <a:latin typeface="Montserrat" panose="00000500000000000000" pitchFamily="2" charset="0"/>
                </a:rPr>
                <a:t>EXECUTION</a:t>
              </a:r>
            </a:p>
          </p:txBody>
        </p:sp>
        <p:sp>
          <p:nvSpPr>
            <p:cNvPr id="23" name="TextBox 33">
              <a:extLst>
                <a:ext uri="{FF2B5EF4-FFF2-40B4-BE49-F238E27FC236}">
                  <a16:creationId xmlns:a16="http://schemas.microsoft.com/office/drawing/2014/main" id="{E6E10F1D-E878-2557-99D0-95282B8370EC}"/>
                </a:ext>
              </a:extLst>
            </p:cNvPr>
            <p:cNvSpPr txBox="1"/>
            <p:nvPr/>
          </p:nvSpPr>
          <p:spPr>
            <a:xfrm>
              <a:off x="4512920" y="1777452"/>
              <a:ext cx="3666388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4">
                      <a:lumMod val="75000"/>
                    </a:schemeClr>
                  </a:solidFill>
                  <a:latin typeface="Montserrat" panose="00000500000000000000" pitchFamily="2" charset="0"/>
                </a:rPr>
                <a:t>IMPLEMENTATION</a:t>
              </a:r>
            </a:p>
          </p:txBody>
        </p:sp>
        <p:grpSp>
          <p:nvGrpSpPr>
            <p:cNvPr id="24" name="Group 36">
              <a:extLst>
                <a:ext uri="{FF2B5EF4-FFF2-40B4-BE49-F238E27FC236}">
                  <a16:creationId xmlns:a16="http://schemas.microsoft.com/office/drawing/2014/main" id="{2B1261D0-78BE-0D48-C711-C8EF9C7D6EA8}"/>
                </a:ext>
              </a:extLst>
            </p:cNvPr>
            <p:cNvGrpSpPr/>
            <p:nvPr/>
          </p:nvGrpSpPr>
          <p:grpSpPr>
            <a:xfrm>
              <a:off x="3726863" y="3705563"/>
              <a:ext cx="4537542" cy="1354217"/>
              <a:chOff x="-682761" y="4082023"/>
              <a:chExt cx="4046916" cy="1354217"/>
            </a:xfrm>
          </p:grpSpPr>
          <p:sp>
            <p:nvSpPr>
              <p:cNvPr id="35" name="TextBox 37">
                <a:extLst>
                  <a:ext uri="{FF2B5EF4-FFF2-40B4-BE49-F238E27FC236}">
                    <a16:creationId xmlns:a16="http://schemas.microsoft.com/office/drawing/2014/main" id="{B589DD4D-6C75-1A56-F994-FE09ADF20158}"/>
                  </a:ext>
                </a:extLst>
              </p:cNvPr>
              <p:cNvSpPr txBox="1"/>
              <p:nvPr/>
            </p:nvSpPr>
            <p:spPr>
              <a:xfrm>
                <a:off x="-682761" y="4082023"/>
                <a:ext cx="4046916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4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Implémentation des paramètres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A4766D-4CEF-509A-4CEA-C258585626DF}"/>
                  </a:ext>
                </a:extLst>
              </p:cNvPr>
              <p:cNvSpPr/>
              <p:nvPr/>
            </p:nvSpPr>
            <p:spPr>
              <a:xfrm>
                <a:off x="87776" y="4482133"/>
                <a:ext cx="2474306" cy="954107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Nombre d’utilisateurs : 5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Fréquence : 1 seconde</a:t>
                </a:r>
              </a:p>
              <a:p>
                <a:pPr marL="285750" indent="-28575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Durée : 60 secondes</a:t>
                </a:r>
              </a:p>
            </p:txBody>
          </p:sp>
        </p:grpSp>
        <p:pic>
          <p:nvPicPr>
            <p:cNvPr id="25" name="Graphic 44" descr="Stopwatch 33%">
              <a:extLst>
                <a:ext uri="{FF2B5EF4-FFF2-40B4-BE49-F238E27FC236}">
                  <a16:creationId xmlns:a16="http://schemas.microsoft.com/office/drawing/2014/main" id="{F8799F2E-DEF0-9BD1-BFD7-414C69B6A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64103" y="3088431"/>
              <a:ext cx="648073" cy="648073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94A6963-04B3-04AC-3B7E-FB2654EEE099}"/>
                </a:ext>
              </a:extLst>
            </p:cNvPr>
            <p:cNvGrpSpPr/>
            <p:nvPr/>
          </p:nvGrpSpPr>
          <p:grpSpPr>
            <a:xfrm>
              <a:off x="700164" y="3705563"/>
              <a:ext cx="3793956" cy="1384995"/>
              <a:chOff x="-725" y="4082023"/>
              <a:chExt cx="3383731" cy="1384995"/>
            </a:xfrm>
          </p:grpSpPr>
          <p:sp>
            <p:nvSpPr>
              <p:cNvPr id="33" name="TextBox 26">
                <a:extLst>
                  <a:ext uri="{FF2B5EF4-FFF2-40B4-BE49-F238E27FC236}">
                    <a16:creationId xmlns:a16="http://schemas.microsoft.com/office/drawing/2014/main" id="{F9ADC2E5-26EB-8F9B-6D39-C732E1CD22C3}"/>
                  </a:ext>
                </a:extLst>
              </p:cNvPr>
              <p:cNvSpPr txBox="1"/>
              <p:nvPr/>
            </p:nvSpPr>
            <p:spPr>
              <a:xfrm>
                <a:off x="-725" y="4082023"/>
                <a:ext cx="2729961" cy="400110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3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Choix du scénarios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683672B-1F6D-408D-DD03-2A06D8B6AC86}"/>
                  </a:ext>
                </a:extLst>
              </p:cNvPr>
              <p:cNvSpPr/>
              <p:nvPr/>
            </p:nvSpPr>
            <p:spPr>
              <a:xfrm>
                <a:off x="87776" y="4482133"/>
                <a:ext cx="3295230" cy="984885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marL="742928" lvl="1" indent="-2857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Accès à decathlon.tn</a:t>
                </a:r>
              </a:p>
              <a:p>
                <a:pPr marL="742928" lvl="1" indent="-2857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Recherche sur un polo </a:t>
                </a:r>
              </a:p>
              <a:p>
                <a:pPr marL="742928" lvl="1" indent="-2857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fr-FR" sz="1200" noProof="1">
                    <a:solidFill>
                      <a:schemeClr val="bg2">
                        <a:lumMod val="25000"/>
                      </a:schemeClr>
                    </a:solidFill>
                    <a:latin typeface="Montserrat" panose="00000500000000000000" pitchFamily="2" charset="0"/>
                  </a:rPr>
                  <a:t>Ajout d'article au panier </a:t>
                </a:r>
              </a:p>
            </p:txBody>
          </p:sp>
        </p:grpSp>
        <p:sp>
          <p:nvSpPr>
            <p:cNvPr id="27" name="TextBox 31">
              <a:extLst>
                <a:ext uri="{FF2B5EF4-FFF2-40B4-BE49-F238E27FC236}">
                  <a16:creationId xmlns:a16="http://schemas.microsoft.com/office/drawing/2014/main" id="{DADF8824-F8E6-9E8C-C7C4-7B66EAE96B95}"/>
                </a:ext>
              </a:extLst>
            </p:cNvPr>
            <p:cNvSpPr txBox="1"/>
            <p:nvPr/>
          </p:nvSpPr>
          <p:spPr>
            <a:xfrm>
              <a:off x="861502" y="1767641"/>
              <a:ext cx="2738250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2800">
                  <a:solidFill>
                    <a:schemeClr val="accent3">
                      <a:lumMod val="75000"/>
                    </a:schemeClr>
                  </a:solidFill>
                  <a:latin typeface="Montserrat" panose="00000500000000000000" pitchFamily="2" charset="0"/>
                </a:rPr>
                <a:t>CONCEPTION</a:t>
              </a:r>
            </a:p>
          </p:txBody>
        </p:sp>
        <p:pic>
          <p:nvPicPr>
            <p:cNvPr id="28" name="Graphic 48" descr="Lights On">
              <a:extLst>
                <a:ext uri="{FF2B5EF4-FFF2-40B4-BE49-F238E27FC236}">
                  <a16:creationId xmlns:a16="http://schemas.microsoft.com/office/drawing/2014/main" id="{5918B72E-0379-725A-D236-25A8D109A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29123" y="3093123"/>
              <a:ext cx="648073" cy="648073"/>
            </a:xfrm>
            <a:prstGeom prst="rect">
              <a:avLst/>
            </a:prstGeom>
          </p:spPr>
        </p:pic>
        <p:cxnSp>
          <p:nvCxnSpPr>
            <p:cNvPr id="29" name="Straight Connector 51">
              <a:extLst>
                <a:ext uri="{FF2B5EF4-FFF2-40B4-BE49-F238E27FC236}">
                  <a16:creationId xmlns:a16="http://schemas.microsoft.com/office/drawing/2014/main" id="{363DD6E0-E00D-C106-0E1A-432EA38E2F29}"/>
                </a:ext>
              </a:extLst>
            </p:cNvPr>
            <p:cNvCxnSpPr>
              <a:cxnSpLocks/>
            </p:cNvCxnSpPr>
            <p:nvPr/>
          </p:nvCxnSpPr>
          <p:spPr>
            <a:xfrm>
              <a:off x="623886" y="2295445"/>
              <a:ext cx="3815930" cy="0"/>
            </a:xfrm>
            <a:prstGeom prst="line">
              <a:avLst/>
            </a:prstGeom>
            <a:ln w="3175">
              <a:solidFill>
                <a:schemeClr val="accent3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52">
              <a:extLst>
                <a:ext uri="{FF2B5EF4-FFF2-40B4-BE49-F238E27FC236}">
                  <a16:creationId xmlns:a16="http://schemas.microsoft.com/office/drawing/2014/main" id="{94EDF464-B933-7840-6487-C4DAEB8125E8}"/>
                </a:ext>
              </a:extLst>
            </p:cNvPr>
            <p:cNvCxnSpPr>
              <a:cxnSpLocks/>
            </p:cNvCxnSpPr>
            <p:nvPr/>
          </p:nvCxnSpPr>
          <p:spPr>
            <a:xfrm>
              <a:off x="8256240" y="2290861"/>
              <a:ext cx="3311873" cy="0"/>
            </a:xfrm>
            <a:prstGeom prst="line">
              <a:avLst/>
            </a:prstGeom>
            <a:ln w="3175">
              <a:solidFill>
                <a:schemeClr val="accent5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7">
              <a:extLst>
                <a:ext uri="{FF2B5EF4-FFF2-40B4-BE49-F238E27FC236}">
                  <a16:creationId xmlns:a16="http://schemas.microsoft.com/office/drawing/2014/main" id="{818A0530-F6B1-178F-5985-E4E3F55A27D9}"/>
                </a:ext>
              </a:extLst>
            </p:cNvPr>
            <p:cNvCxnSpPr>
              <a:cxnSpLocks/>
            </p:cNvCxnSpPr>
            <p:nvPr/>
          </p:nvCxnSpPr>
          <p:spPr>
            <a:xfrm>
              <a:off x="4651013" y="2290861"/>
              <a:ext cx="3394031" cy="0"/>
            </a:xfrm>
            <a:prstGeom prst="line">
              <a:avLst/>
            </a:prstGeom>
            <a:ln w="3175">
              <a:solidFill>
                <a:schemeClr val="accent4">
                  <a:lumMod val="7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Graphic 51" descr="Bullseye">
              <a:extLst>
                <a:ext uri="{FF2B5EF4-FFF2-40B4-BE49-F238E27FC236}">
                  <a16:creationId xmlns:a16="http://schemas.microsoft.com/office/drawing/2014/main" id="{A2AE03AE-A4A2-2AE0-4F4F-ACBA12BC7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82411" y="3088431"/>
              <a:ext cx="648073" cy="648073"/>
            </a:xfrm>
            <a:prstGeom prst="rect">
              <a:avLst/>
            </a:prstGeom>
          </p:spPr>
        </p:pic>
      </p:grpSp>
      <p:pic>
        <p:nvPicPr>
          <p:cNvPr id="48" name="Google Shape;292;g134d2e640ec_2_214">
            <a:extLst>
              <a:ext uri="{FF2B5EF4-FFF2-40B4-BE49-F238E27FC236}">
                <a16:creationId xmlns:a16="http://schemas.microsoft.com/office/drawing/2014/main" id="{9C3CCFA1-6945-44FA-BB01-CB07D494179D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887007" y="953770"/>
            <a:ext cx="1168439" cy="39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415;g134d2e640ec_2_334">
            <a:extLst>
              <a:ext uri="{FF2B5EF4-FFF2-40B4-BE49-F238E27FC236}">
                <a16:creationId xmlns:a16="http://schemas.microsoft.com/office/drawing/2014/main" id="{237ACC9B-A81F-7EBB-3C70-72C935C33CC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79175" y="4853508"/>
            <a:ext cx="4025105" cy="195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934AB85E-0C46-6BF7-1F63-A77EA207EBE4}"/>
              </a:ext>
            </a:extLst>
          </p:cNvPr>
          <p:cNvGrpSpPr/>
          <p:nvPr/>
        </p:nvGrpSpPr>
        <p:grpSpPr>
          <a:xfrm>
            <a:off x="4292717" y="5019264"/>
            <a:ext cx="2915377" cy="1484310"/>
            <a:chOff x="705503" y="5169328"/>
            <a:chExt cx="3414920" cy="145978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C8425B9-45EF-1255-14CA-248E99D33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503" y="5169328"/>
              <a:ext cx="3414920" cy="1459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 : coins arrondis 2">
              <a:extLst>
                <a:ext uri="{FF2B5EF4-FFF2-40B4-BE49-F238E27FC236}">
                  <a16:creationId xmlns:a16="http://schemas.microsoft.com/office/drawing/2014/main" id="{168A3A66-4EAC-63A0-0A86-C9DF1C340D54}"/>
                </a:ext>
              </a:extLst>
            </p:cNvPr>
            <p:cNvSpPr/>
            <p:nvPr/>
          </p:nvSpPr>
          <p:spPr>
            <a:xfrm>
              <a:off x="732978" y="5710984"/>
              <a:ext cx="3342729" cy="311197"/>
            </a:xfrm>
            <a:prstGeom prst="round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208E42A-6B19-8C80-CFF0-801BF01F9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25" y="5013514"/>
            <a:ext cx="2774276" cy="14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e 54">
            <a:extLst>
              <a:ext uri="{FF2B5EF4-FFF2-40B4-BE49-F238E27FC236}">
                <a16:creationId xmlns:a16="http://schemas.microsoft.com/office/drawing/2014/main" id="{31D05A74-586F-D3E9-432E-DDDCF1CDE275}"/>
              </a:ext>
            </a:extLst>
          </p:cNvPr>
          <p:cNvGrpSpPr/>
          <p:nvPr/>
        </p:nvGrpSpPr>
        <p:grpSpPr>
          <a:xfrm>
            <a:off x="474401" y="55207"/>
            <a:ext cx="7254068" cy="665823"/>
            <a:chOff x="474401" y="55207"/>
            <a:chExt cx="7254068" cy="665823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4BD14D-F6CC-8986-0F27-B92F2ECD7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401" y="315183"/>
              <a:ext cx="463976" cy="278541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4F1E077E-8B76-CF30-50EE-1352617A3DFE}"/>
                </a:ext>
              </a:extLst>
            </p:cNvPr>
            <p:cNvSpPr txBox="1"/>
            <p:nvPr/>
          </p:nvSpPr>
          <p:spPr>
            <a:xfrm>
              <a:off x="926754" y="55207"/>
              <a:ext cx="6801715" cy="665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07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4d2e640ec_2_94"/>
          <p:cNvSpPr txBox="1">
            <a:spLocks noGrp="1"/>
          </p:cNvSpPr>
          <p:nvPr>
            <p:ph type="title"/>
          </p:nvPr>
        </p:nvSpPr>
        <p:spPr>
          <a:xfrm>
            <a:off x="425240" y="164515"/>
            <a:ext cx="77097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800"/>
              <a:buFont typeface="Arial"/>
              <a:buNone/>
            </a:pPr>
            <a:r>
              <a:rPr lang="fr-FR" sz="3200" b="0">
                <a:solidFill>
                  <a:schemeClr val="tx2"/>
                </a:solidFill>
                <a:latin typeface="Montserrat" panose="00000500000000000000" pitchFamily="2" charset="0"/>
              </a:rPr>
              <a:t>Plan de la présentation</a:t>
            </a:r>
            <a:endParaRPr lang="en-US" b="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sp>
        <p:nvSpPr>
          <p:cNvPr id="125" name="Google Shape;125;g134d2e640ec_2_94"/>
          <p:cNvSpPr txBox="1"/>
          <p:nvPr/>
        </p:nvSpPr>
        <p:spPr>
          <a:xfrm>
            <a:off x="1801038" y="964336"/>
            <a:ext cx="9666134" cy="492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fr-FR" sz="2800" i="0" u="none" strike="noStrike" cap="none">
                <a:solidFill>
                  <a:srgbClr val="203F8D"/>
                </a:solidFill>
                <a:latin typeface="Montserrat"/>
                <a:ea typeface="Montserrat"/>
                <a:sym typeface="Montserrat"/>
              </a:rPr>
              <a:t>Présentation</a:t>
            </a:r>
            <a:endParaRPr lang="fr-FR" sz="2800" i="0" u="none" strike="noStrike" cap="none">
              <a:solidFill>
                <a:srgbClr val="203F8D"/>
              </a:solidFill>
              <a:latin typeface="Montserrat"/>
              <a:ea typeface="Montserrat"/>
            </a:endParaRPr>
          </a:p>
          <a:p>
            <a:pPr marL="514350" indent="-514350">
              <a:lnSpc>
                <a:spcPct val="150000"/>
              </a:lnSpc>
              <a:buClr>
                <a:schemeClr val="dk1"/>
              </a:buClr>
              <a:buSzPts val="1800"/>
              <a:buAutoNum type="arabicPeriod"/>
            </a:pPr>
            <a:r>
              <a:rPr lang="fr-FR" sz="2800">
                <a:solidFill>
                  <a:srgbClr val="203F8D"/>
                </a:solidFill>
                <a:latin typeface="Montserrat"/>
                <a:ea typeface="Montserrat"/>
                <a:sym typeface="Montserrat"/>
              </a:rPr>
              <a:t>Lancement de la campagne de test</a:t>
            </a:r>
            <a:endParaRPr lang="fr-FR" sz="2800">
              <a:solidFill>
                <a:srgbClr val="203F8D"/>
              </a:solidFill>
              <a:latin typeface="Montserrat"/>
              <a:ea typeface="Montserrat"/>
            </a:endParaRPr>
          </a:p>
          <a:p>
            <a:pPr marL="514350" lvl="8" indent="-5143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2400">
                <a:solidFill>
                  <a:srgbClr val="203F8D"/>
                </a:solidFill>
                <a:latin typeface="Montserrat"/>
                <a:ea typeface="Montserrat"/>
                <a:sym typeface="Montserrat"/>
              </a:rPr>
              <a:t>Stratégie de Test</a:t>
            </a:r>
            <a:endParaRPr lang="en-US" sz="2400">
              <a:solidFill>
                <a:srgbClr val="203F8D"/>
              </a:solidFill>
              <a:latin typeface="Montserrat"/>
              <a:ea typeface="Montserrat"/>
              <a:sym typeface="Montserrat"/>
            </a:endParaRPr>
          </a:p>
          <a:p>
            <a:pPr marL="514350" lvl="8" indent="-5143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2400">
                <a:solidFill>
                  <a:srgbClr val="203F8D"/>
                </a:solidFill>
                <a:latin typeface="Montserrat"/>
              </a:rPr>
              <a:t>Méthodologie adoptée pour la réalisation du projet</a:t>
            </a:r>
          </a:p>
          <a:p>
            <a:pPr marL="514350" lvl="8" indent="-5143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2400">
                <a:solidFill>
                  <a:srgbClr val="203F8D"/>
                </a:solidFill>
                <a:latin typeface="Montserrat"/>
              </a:rPr>
              <a:t>Analyse de Test</a:t>
            </a:r>
            <a:endParaRPr lang="en-US" sz="2400">
              <a:solidFill>
                <a:srgbClr val="203F8D"/>
              </a:solidFill>
              <a:latin typeface="Montserrat"/>
            </a:endParaRPr>
          </a:p>
          <a:p>
            <a:pPr marL="514350" lvl="8" indent="-5143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lt2"/>
                </a:solidFill>
                <a:latin typeface="Montserrat"/>
                <a:ea typeface="Montserrat"/>
                <a:sym typeface="Montserrat"/>
              </a:rPr>
              <a:t>Conception</a:t>
            </a:r>
            <a:r>
              <a:rPr lang="fr-FR" sz="2400">
                <a:solidFill>
                  <a:schemeClr val="lt2"/>
                </a:solidFill>
                <a:latin typeface="Montserrat"/>
                <a:ea typeface="Montserrat"/>
              </a:rPr>
              <a:t> et Implémentation des cas de test</a:t>
            </a:r>
            <a:endParaRPr lang="en-US" sz="2400">
              <a:solidFill>
                <a:schemeClr val="lt2"/>
              </a:solidFill>
              <a:latin typeface="Montserrat"/>
              <a:ea typeface="Montserrat"/>
            </a:endParaRPr>
          </a:p>
          <a:p>
            <a:pPr marL="514350" lvl="8" indent="-514350">
              <a:lnSpc>
                <a:spcPct val="150000"/>
              </a:lnSpc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fr-FR" sz="2400">
                <a:solidFill>
                  <a:srgbClr val="203F8D"/>
                </a:solidFill>
                <a:latin typeface="Montserrat"/>
              </a:rPr>
              <a:t>Exécution &amp; Résultats des cas de test</a:t>
            </a:r>
          </a:p>
          <a:p>
            <a:pPr marL="514350" indent="-514350">
              <a:lnSpc>
                <a:spcPct val="150000"/>
              </a:lnSpc>
              <a:buClr>
                <a:schemeClr val="dk1"/>
              </a:buClr>
              <a:buSzPts val="1800"/>
              <a:buAutoNum type="arabicPeriod"/>
            </a:pPr>
            <a:r>
              <a:rPr lang="fr-FR" sz="2800">
                <a:solidFill>
                  <a:srgbClr val="203F8D"/>
                </a:solidFill>
                <a:latin typeface="Montserrat"/>
                <a:ea typeface="Montserrat"/>
                <a:sym typeface="Montserrat"/>
              </a:rPr>
              <a:t>Clôture &amp; Synthèse globale</a:t>
            </a:r>
            <a:endParaRPr lang="fr-FR" sz="2800" i="0" u="none" strike="noStrike" cap="none">
              <a:solidFill>
                <a:srgbClr val="203F8D"/>
              </a:solidFill>
              <a:latin typeface="Montserrat"/>
              <a:ea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5;g134d2e640ec_2_179">
            <a:extLst>
              <a:ext uri="{FF2B5EF4-FFF2-40B4-BE49-F238E27FC236}">
                <a16:creationId xmlns:a16="http://schemas.microsoft.com/office/drawing/2014/main" id="{7602BBE2-B0B6-EA14-5233-882902FB0286}"/>
              </a:ext>
            </a:extLst>
          </p:cNvPr>
          <p:cNvSpPr/>
          <p:nvPr/>
        </p:nvSpPr>
        <p:spPr>
          <a:xfrm>
            <a:off x="784694" y="712810"/>
            <a:ext cx="10622612" cy="76830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-FR" sz="3200">
                <a:solidFill>
                  <a:schemeClr val="lt2"/>
                </a:solidFill>
                <a:latin typeface="Montserrat"/>
              </a:rPr>
              <a:t>3. Clôture &amp; Synthèse</a:t>
            </a:r>
            <a:endParaRPr lang="en-US" sz="3200">
              <a:solidFill>
                <a:schemeClr val="lt2"/>
              </a:solidFill>
              <a:latin typeface="Montserrat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A4884DC-C967-D3AD-A68E-AA8641965BBA}"/>
              </a:ext>
            </a:extLst>
          </p:cNvPr>
          <p:cNvGrpSpPr/>
          <p:nvPr/>
        </p:nvGrpSpPr>
        <p:grpSpPr>
          <a:xfrm>
            <a:off x="2430855" y="2460784"/>
            <a:ext cx="2530092" cy="2220022"/>
            <a:chOff x="2410317" y="2475247"/>
            <a:chExt cx="2530092" cy="2220022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15B6FA7-4F02-392D-B614-D162782EE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21610" y="2475247"/>
              <a:ext cx="1907506" cy="1907506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83B30B96-9A99-7D0C-4A91-32CD7575FA64}"/>
                </a:ext>
              </a:extLst>
            </p:cNvPr>
            <p:cNvSpPr txBox="1"/>
            <p:nvPr/>
          </p:nvSpPr>
          <p:spPr>
            <a:xfrm>
              <a:off x="2410317" y="4030856"/>
              <a:ext cx="2530092" cy="664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Clôture</a:t>
              </a:r>
              <a:endParaRPr lang="en-US" sz="2800">
                <a:solidFill>
                  <a:srgbClr val="203F8D"/>
                </a:solidFill>
                <a:ea typeface="Montserrat"/>
                <a:sym typeface="Montserrat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AFEEB07-F15B-3DA3-1DBD-FC9A049C0EA5}"/>
              </a:ext>
            </a:extLst>
          </p:cNvPr>
          <p:cNvGrpSpPr/>
          <p:nvPr/>
        </p:nvGrpSpPr>
        <p:grpSpPr>
          <a:xfrm>
            <a:off x="6767708" y="2032051"/>
            <a:ext cx="3725198" cy="2793898"/>
            <a:chOff x="4940409" y="2046514"/>
            <a:chExt cx="3725198" cy="2793898"/>
          </a:xfrm>
        </p:grpSpPr>
        <p:pic>
          <p:nvPicPr>
            <p:cNvPr id="3" name="Image 2" descr="Une image contenant sport athlétique, sport&#10;&#10;Description générée automatiquement">
              <a:extLst>
                <a:ext uri="{FF2B5EF4-FFF2-40B4-BE49-F238E27FC236}">
                  <a16:creationId xmlns:a16="http://schemas.microsoft.com/office/drawing/2014/main" id="{D6FD5289-80DF-2753-131E-C041462EC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40409" y="2046514"/>
              <a:ext cx="3725198" cy="2793898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9944225-79C2-E768-0279-A9DD0C8132D6}"/>
                </a:ext>
              </a:extLst>
            </p:cNvPr>
            <p:cNvSpPr txBox="1"/>
            <p:nvPr/>
          </p:nvSpPr>
          <p:spPr>
            <a:xfrm>
              <a:off x="5064553" y="4030855"/>
              <a:ext cx="3476910" cy="664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28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Synthèse Globale</a:t>
              </a:r>
              <a:endParaRPr lang="en-US" sz="2800">
                <a:solidFill>
                  <a:srgbClr val="203F8D"/>
                </a:solidFill>
                <a:ea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4;g134d2e640ec_2_94">
            <a:extLst>
              <a:ext uri="{FF2B5EF4-FFF2-40B4-BE49-F238E27FC236}">
                <a16:creationId xmlns:a16="http://schemas.microsoft.com/office/drawing/2014/main" id="{35BB06A5-AAAF-36CD-4B4E-75D848107051}"/>
              </a:ext>
            </a:extLst>
          </p:cNvPr>
          <p:cNvSpPr txBox="1">
            <a:spLocks/>
          </p:cNvSpPr>
          <p:nvPr/>
        </p:nvSpPr>
        <p:spPr>
          <a:xfrm>
            <a:off x="948289" y="106985"/>
            <a:ext cx="2371218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>
                <a:solidFill>
                  <a:schemeClr val="tx2"/>
                </a:solidFill>
                <a:latin typeface="Montserrat" panose="00000500000000000000" pitchFamily="2" charset="0"/>
              </a:rPr>
              <a:t>Clôture</a:t>
            </a:r>
            <a:endParaRPr lang="en-US" sz="32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C2FF075-F564-08C2-C280-2C5AD6C34FEC}"/>
              </a:ext>
            </a:extLst>
          </p:cNvPr>
          <p:cNvGrpSpPr/>
          <p:nvPr/>
        </p:nvGrpSpPr>
        <p:grpSpPr>
          <a:xfrm>
            <a:off x="730923" y="1095045"/>
            <a:ext cx="10635309" cy="5499678"/>
            <a:chOff x="934497" y="1254839"/>
            <a:chExt cx="10635309" cy="5499678"/>
          </a:xfrm>
        </p:grpSpPr>
        <p:graphicFrame>
          <p:nvGraphicFramePr>
            <p:cNvPr id="349" name="Google Shape;349;g134d2e640ec_2_264"/>
            <p:cNvGraphicFramePr/>
            <p:nvPr>
              <p:extLst>
                <p:ext uri="{D42A27DB-BD31-4B8C-83A1-F6EECF244321}">
                  <p14:modId xmlns:p14="http://schemas.microsoft.com/office/powerpoint/2010/main" val="4242825539"/>
                </p:ext>
              </p:extLst>
            </p:nvPr>
          </p:nvGraphicFramePr>
          <p:xfrm>
            <a:off x="934497" y="1254839"/>
            <a:ext cx="10635309" cy="5499678"/>
          </p:xfrm>
          <a:graphic>
            <a:graphicData uri="http://schemas.openxmlformats.org/drawingml/2006/table">
              <a:tbl>
                <a:tblPr>
                  <a:noFill/>
                  <a:tableStyleId>{8D33A5B3-8897-4C19-8CD6-ED078C93EFED}</a:tableStyleId>
                </a:tblPr>
                <a:tblGrid>
                  <a:gridCol w="2944167">
                    <a:extLst>
                      <a:ext uri="{9D8B030D-6E8A-4147-A177-3AD203B41FA5}">
                        <a16:colId xmlns:a16="http://schemas.microsoft.com/office/drawing/2014/main" val="2661596951"/>
                      </a:ext>
                    </a:extLst>
                  </a:gridCol>
                  <a:gridCol w="38083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88281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88470">
                  <a:tc>
                    <a:txBody>
                      <a:bodyPr/>
                      <a:lstStyle/>
                      <a:p>
                        <a:pPr marL="63500" marR="6350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400" b="0" dirty="0">
                            <a:solidFill>
                              <a:schemeClr val="tx2"/>
                            </a:solidFill>
                            <a:latin typeface="Montserrat"/>
                          </a:rPr>
                          <a:t>Type de Test</a:t>
                        </a:r>
                        <a:endParaRPr sz="1400" b="0" dirty="0">
                          <a:solidFill>
                            <a:schemeClr val="tx2"/>
                          </a:solidFill>
                          <a:latin typeface="Montserrat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63500" marR="6350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400" b="0" dirty="0">
                            <a:solidFill>
                              <a:schemeClr val="tx2"/>
                            </a:solidFill>
                            <a:latin typeface="Montserrat"/>
                          </a:rPr>
                          <a:t>Contrainte</a:t>
                        </a:r>
                        <a:endParaRPr sz="1400" b="0" dirty="0">
                          <a:solidFill>
                            <a:schemeClr val="tx2"/>
                          </a:solidFill>
                          <a:latin typeface="Montserrat"/>
                        </a:endParaRPr>
                      </a:p>
                    </a:txBody>
                    <a:tcPr marL="91425" marR="91425" marT="91425" marB="91425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63500" marR="6350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400" b="0" dirty="0">
                            <a:solidFill>
                              <a:schemeClr val="tx2"/>
                            </a:solidFill>
                            <a:latin typeface="Montserrat"/>
                          </a:rPr>
                          <a:t>Solution proposée</a:t>
                        </a:r>
                        <a:endParaRPr sz="1400" b="0" dirty="0">
                          <a:solidFill>
                            <a:schemeClr val="tx2"/>
                          </a:solidFill>
                          <a:latin typeface="Montserrat"/>
                        </a:endParaRPr>
                      </a:p>
                    </a:txBody>
                    <a:tcPr marL="91425" marR="91425" marT="91425" marB="91425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20684523"/>
                    </a:ext>
                  </a:extLst>
                </a:tr>
                <a:tr h="518837">
                  <a:tc rowSpan="2">
                    <a:txBody>
                      <a:bodyPr/>
                      <a:lstStyle/>
                      <a:p>
                        <a:pPr marL="63500" marR="6350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200" dirty="0">
                            <a:latin typeface="Montserrat"/>
                          </a:rPr>
                          <a:t>Test Manuel sur </a:t>
                        </a:r>
                        <a:r>
                          <a:rPr lang="fr-FR" sz="1200" dirty="0" err="1">
                            <a:latin typeface="Montserrat"/>
                          </a:rPr>
                          <a:t>Xray</a:t>
                        </a:r>
                        <a:endParaRPr sz="1200" dirty="0" err="1">
                          <a:latin typeface="Montserrat"/>
                        </a:endParaRP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63500" marR="63500" lvl="0" indent="0" algn="just" rtl="0">
                          <a:lnSpc>
                            <a:spcPct val="115000"/>
                          </a:lnSpc>
                          <a:spcBef>
                            <a:spcPts val="900"/>
                          </a:spcBef>
                          <a:spcAft>
                            <a:spcPts val="900"/>
                          </a:spcAft>
                          <a:buNone/>
                        </a:pPr>
                        <a:r>
                          <a:rPr lang="fr-FR" sz="1050" dirty="0">
                            <a:latin typeface="Montserrat"/>
                          </a:rPr>
                          <a:t>Importation des cas de test sur </a:t>
                        </a:r>
                        <a:r>
                          <a:rPr lang="fr-FR" sz="1050" dirty="0" err="1">
                            <a:latin typeface="Montserrat"/>
                          </a:rPr>
                          <a:t>Xray</a:t>
                        </a:r>
                        <a:r>
                          <a:rPr lang="fr-FR" sz="1050" dirty="0">
                            <a:latin typeface="Montserrat"/>
                          </a:rPr>
                          <a:t> </a:t>
                        </a:r>
                        <a:endParaRPr lang="fr-FR" sz="1050">
                          <a:latin typeface="Montserrat"/>
                        </a:endParaRPr>
                      </a:p>
                    </a:txBody>
                    <a:tcPr marL="91425" marR="91425" marT="91425" marB="914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63500" marR="63500" lvl="0" indent="0" algn="just" rtl="0">
                          <a:lnSpc>
                            <a:spcPct val="115000"/>
                          </a:lnSpc>
                          <a:spcBef>
                            <a:spcPts val="900"/>
                          </a:spcBef>
                          <a:spcAft>
                            <a:spcPts val="900"/>
                          </a:spcAft>
                          <a:buNone/>
                        </a:pPr>
                        <a:r>
                          <a:rPr lang="fr-FR" sz="1050" dirty="0">
                            <a:latin typeface="Montserrat"/>
                          </a:rPr>
                          <a:t>Changement du  format du cahier de recettes en un format implémentable directement sur </a:t>
                        </a:r>
                        <a:r>
                          <a:rPr lang="fr-FR" sz="1050" dirty="0" err="1">
                            <a:latin typeface="Montserrat"/>
                          </a:rPr>
                          <a:t>Xray</a:t>
                        </a:r>
                      </a:p>
                    </a:txBody>
                    <a:tcPr marL="91425" marR="91425" marT="91425" marB="914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62137304"/>
                    </a:ext>
                  </a:extLst>
                </a:tr>
                <a:tr h="518837">
                  <a:tc vMerge="1">
                    <a:txBody>
                      <a:bodyPr/>
                      <a:lstStyle/>
                      <a:p>
                        <a:pPr marL="63500" marR="6350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200">
                          <a:latin typeface="Montserrat" panose="00000500000000000000" pitchFamily="2" charset="0"/>
                        </a:endParaRPr>
                      </a:p>
                    </a:txBody>
                    <a:tcPr marL="91425" marR="91425" marT="91425" marB="91425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63500" marR="63500" lvl="0" indent="0" algn="just" rtl="0">
                          <a:lnSpc>
                            <a:spcPct val="115000"/>
                          </a:lnSpc>
                          <a:spcBef>
                            <a:spcPts val="900"/>
                          </a:spcBef>
                          <a:spcAft>
                            <a:spcPts val="900"/>
                          </a:spcAft>
                          <a:buNone/>
                        </a:pPr>
                        <a:r>
                          <a:rPr lang="fr-FR" sz="1050" dirty="0">
                            <a:latin typeface="Montserrat"/>
                          </a:rPr>
                          <a:t>Un seul projet pour tester de tous les sites </a:t>
                        </a:r>
                        <a:endParaRPr sz="1050" dirty="0">
                          <a:latin typeface="Montserrat" panose="00000500000000000000" pitchFamily="2" charset="0"/>
                        </a:endParaRPr>
                      </a:p>
                    </a:txBody>
                    <a:tcPr marL="91425" marR="91425" marT="91425" marB="914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63500" marR="63500" lvl="0" indent="0" algn="just" rtl="0">
                          <a:lnSpc>
                            <a:spcPct val="115000"/>
                          </a:lnSpc>
                          <a:spcBef>
                            <a:spcPts val="90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dirty="0">
                            <a:latin typeface="Montserrat"/>
                          </a:rPr>
                          <a:t>Création d’un filtre par étiquette “Decathlon” afin de distinguer nos tickets </a:t>
                        </a:r>
                        <a:endParaRPr sz="1050" dirty="0">
                          <a:latin typeface="Montserrat" panose="00000500000000000000" pitchFamily="2" charset="0"/>
                        </a:endParaRPr>
                      </a:p>
                    </a:txBody>
                    <a:tcPr marL="91425" marR="91425" marT="91425" marB="914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3155431"/>
                    </a:ext>
                  </a:extLst>
                </a:tr>
                <a:tr h="819981">
                  <a:tc>
                    <a:txBody>
                      <a:bodyPr/>
                      <a:lstStyle/>
                      <a:p>
                        <a:pPr marL="63500" marR="6350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200" dirty="0">
                            <a:latin typeface="Montserrat"/>
                          </a:rPr>
                          <a:t>Test Auto </a:t>
                        </a:r>
                        <a:r>
                          <a:rPr lang="fr-FR" sz="1200" dirty="0" err="1">
                            <a:latin typeface="Montserrat"/>
                          </a:rPr>
                          <a:t>Selenium</a:t>
                        </a: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Font typeface="Arial" panose="020B0604020202020204" pitchFamily="34" charset="0"/>
                          <a:buNone/>
                        </a:pPr>
                        <a:r>
                          <a:rPr lang="fr-FR" sz="1050" u="none" strike="noStrike" cap="none" dirty="0">
                            <a:latin typeface="Montserrat"/>
                          </a:rPr>
                          <a:t>La fréquence des cliques est rapide, ce qui engendre des problèmes de détection </a:t>
                        </a:r>
                        <a:endParaRPr sz="1050" u="none" strike="noStrike" cap="none" dirty="0">
                          <a:latin typeface="Montserrat" panose="00000500000000000000" pitchFamily="2" charset="0"/>
                        </a:endParaRPr>
                      </a:p>
                    </a:txBody>
                    <a:tcPr marL="63500" marR="63500" marT="63500" marB="63500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Enregistrement par capture vidéo de l’exécutions des scénarios de test</a:t>
                        </a:r>
                        <a:endParaRPr sz="1050" dirty="0">
                          <a:latin typeface="Montserrat"/>
                          <a:ea typeface="Roboto"/>
                          <a:cs typeface="Roboto"/>
                          <a:sym typeface="Roboto"/>
                        </a:endParaRPr>
                      </a:p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dirty="0"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P</a:t>
                        </a:r>
                        <a:r>
                          <a:rPr lang="fr-FR" sz="105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réparation d’un fichier avec les codes rédiger avec un rapport </a:t>
                        </a:r>
                        <a:r>
                          <a:rPr lang="fr-FR" sz="1050" dirty="0"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à remettre avec les livrables</a:t>
                        </a:r>
                        <a:endParaRPr sz="1050" u="none" strike="noStrike" cap="none" dirty="0">
                          <a:latin typeface="Montserrat"/>
                        </a:endParaRPr>
                      </a:p>
                    </a:txBody>
                    <a:tcPr marL="63500" marR="63500" marT="63500" marB="63500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9981">
                  <a:tc>
                    <a:txBody>
                      <a:bodyPr/>
                      <a:lstStyle/>
                      <a:p>
                        <a:pPr marL="63500" marR="6350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20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cs typeface="Arial"/>
                            <a:sym typeface="Arial"/>
                          </a:rPr>
                          <a:t>Test Auto avec </a:t>
                        </a:r>
                        <a:r>
                          <a:rPr lang="fr-FR" sz="1200" b="0" i="0" u="none" strike="noStrike" cap="none" dirty="0" err="1">
                            <a:solidFill>
                              <a:srgbClr val="000000"/>
                            </a:solidFill>
                            <a:latin typeface="Montserrat"/>
                            <a:cs typeface="Arial"/>
                            <a:sym typeface="Arial"/>
                          </a:rPr>
                          <a:t>Selenium</a:t>
                        </a:r>
                        <a:r>
                          <a:rPr lang="fr-FR" sz="120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cs typeface="Arial"/>
                            <a:sym typeface="Arial"/>
                          </a:rPr>
                          <a:t> IDE</a:t>
                        </a: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dirty="0"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I</a:t>
                        </a:r>
                        <a:r>
                          <a:rPr lang="fr-FR" sz="105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mpossibilité de générer des rapports de test après </a:t>
                        </a:r>
                        <a:r>
                          <a:rPr lang="fr-FR" sz="105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</a:rPr>
                          <a:t>exécution d’où</a:t>
                        </a:r>
                        <a:r>
                          <a:rPr lang="fr-FR" sz="105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 l’indisponibilité de l'extension Test </a:t>
                        </a:r>
                        <a:r>
                          <a:rPr lang="fr-FR" sz="1050" dirty="0" err="1"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result</a:t>
                        </a:r>
                        <a:r>
                          <a:rPr lang="fr-FR" sz="105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 (</a:t>
                        </a:r>
                        <a:r>
                          <a:rPr lang="fr-FR" sz="1050" b="0" i="0" u="none" strike="noStrike" cap="none" dirty="0" err="1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selenium</a:t>
                        </a:r>
                        <a:r>
                          <a:rPr lang="fr-FR" sz="105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 IDE)</a:t>
                        </a:r>
                        <a:endParaRPr lang="en-US" sz="1050" u="none" strike="noStrike" cap="none" dirty="0">
                          <a:latin typeface="Montserrat"/>
                        </a:endParaRPr>
                      </a:p>
                    </a:txBody>
                    <a:tcPr marL="63500" marR="63500" marT="63500" marB="63500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Enregistrement par capture vidéo de l’exécutions des scénarios de test</a:t>
                        </a:r>
                        <a:endParaRPr sz="1050" dirty="0">
                          <a:latin typeface="Montserrat"/>
                          <a:ea typeface="Roboto"/>
                          <a:cs typeface="Roboto"/>
                          <a:sym typeface="Roboto"/>
                        </a:endParaRPr>
                      </a:p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dirty="0"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P</a:t>
                        </a:r>
                        <a:r>
                          <a:rPr lang="fr-FR" sz="1050" b="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réparation d’un fichier avec les codes rédiger avec un rapport </a:t>
                        </a:r>
                        <a:r>
                          <a:rPr lang="fr-FR" sz="1050" dirty="0"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à remettre avec les livrables</a:t>
                        </a:r>
                        <a:endParaRPr sz="1050" u="none" strike="noStrike" cap="none" dirty="0">
                          <a:latin typeface="Montserrat"/>
                        </a:endParaRPr>
                      </a:p>
                    </a:txBody>
                    <a:tcPr marL="63500" marR="63500" marT="63500" marB="63500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249758443"/>
                    </a:ext>
                  </a:extLst>
                </a:tr>
                <a:tr h="0">
                  <a:tc rowSpan="2">
                    <a:txBody>
                      <a:bodyPr/>
                      <a:lstStyle/>
                      <a:p>
                        <a:pPr marL="63500" marR="6350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200" dirty="0">
                            <a:latin typeface="Montserrat"/>
                          </a:rPr>
                          <a:t>Test Auto avec </a:t>
                        </a:r>
                        <a:r>
                          <a:rPr lang="fr-FR" sz="1200" dirty="0" err="1">
                            <a:latin typeface="Montserrat"/>
                          </a:rPr>
                          <a:t>Cypress</a:t>
                        </a: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i="0" u="none" strike="noStrike" cap="none" dirty="0" err="1">
                            <a:solidFill>
                              <a:schemeClr val="dk1"/>
                            </a:solidFill>
                            <a:latin typeface="Montserrat"/>
                          </a:rPr>
                          <a:t>Shutdown</a:t>
                        </a:r>
                        <a:r>
                          <a:rPr lang="fr-FR" sz="1050" i="0" u="none" strike="noStrike" cap="none" dirty="0">
                            <a:solidFill>
                              <a:schemeClr val="dk1"/>
                            </a:solidFill>
                            <a:latin typeface="Montserrat"/>
                          </a:rPr>
                          <a:t> du site </a:t>
                        </a:r>
                        <a:r>
                          <a:rPr lang="fr-FR" sz="1050" i="0" u="none" strike="noStrike" cap="none" dirty="0">
                            <a:solidFill>
                              <a:schemeClr val="tx2"/>
                            </a:solidFill>
                            <a:latin typeface="Montserrat"/>
                          </a:rPr>
                          <a:t>decathlon.tn </a:t>
                        </a:r>
                        <a:endParaRPr sz="1050" u="none" dirty="0">
                          <a:solidFill>
                            <a:schemeClr val="tx2"/>
                          </a:solidFill>
                          <a:latin typeface="Montserrat" panose="000005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i="0" u="none" strike="noStrike" cap="none" dirty="0">
                            <a:solidFill>
                              <a:srgbClr val="000000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Lancement des scénarios sur </a:t>
                        </a:r>
                        <a:r>
                          <a:rPr lang="fr-FR" sz="1050" i="0" u="none" strike="noStrike" cap="none" dirty="0">
                            <a:solidFill>
                              <a:srgbClr val="1155CC"/>
                            </a:solidFill>
                            <a:latin typeface="Montserrat"/>
                            <a:ea typeface="Roboto"/>
                            <a:cs typeface="Roboto"/>
                            <a:sym typeface="Roboto"/>
                          </a:rPr>
                          <a:t>decathlon.fr</a:t>
                        </a:r>
                        <a:endParaRPr sz="1050" u="none" strike="noStrike" cap="none" dirty="0">
                          <a:latin typeface="Montserrat"/>
                        </a:endParaRPr>
                      </a:p>
                    </a:txBody>
                    <a:tcPr marL="63500" marR="63500" marT="63500" marB="63500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788526255"/>
                    </a:ext>
                  </a:extLst>
                </a:tr>
                <a:tr h="0">
                  <a:tc vMerge="1">
                    <a:txBody>
                      <a:bodyPr/>
                      <a:lstStyle/>
                      <a:p>
                        <a:pPr marL="63500" marR="6350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200">
                          <a:latin typeface="Montserrat" panose="00000500000000000000" pitchFamily="2" charset="0"/>
                        </a:endParaRP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dirty="0">
                            <a:latin typeface="Montserrat"/>
                          </a:rPr>
                          <a:t>Manque d’expertise et de temp  pour analyser le défaut détecté lors de l'exécution des tests</a:t>
                        </a:r>
                        <a:endParaRPr sz="1050" u="none" strike="noStrike" cap="none" dirty="0">
                          <a:latin typeface="Montserrat"/>
                        </a:endParaRPr>
                      </a:p>
                    </a:txBody>
                    <a:tcPr marL="91450" marR="91450" marT="45725" marB="457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just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Font typeface="Arial"/>
                          <a:buNone/>
                        </a:pPr>
                        <a:r>
                          <a:rPr lang="fr-FR" sz="1050" dirty="0">
                            <a:latin typeface="Montserrat"/>
                          </a:rPr>
                          <a:t>Interprétation simple des résultats par biais d’un tableau généré par la commande VSC.</a:t>
                        </a:r>
                        <a:endParaRPr sz="1050" u="none" strike="noStrike" cap="none" dirty="0">
                          <a:latin typeface="Montserrat"/>
                        </a:endParaRPr>
                      </a:p>
                    </a:txBody>
                    <a:tcPr marL="91450" marR="91450" marT="45725" marB="457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630271768"/>
                    </a:ext>
                  </a:extLst>
                </a:tr>
                <a:tr h="1140707">
                  <a:tc rowSpan="2">
                    <a:txBody>
                      <a:bodyPr/>
                      <a:lstStyle/>
                      <a:p>
                        <a:pPr marL="63500" marR="6350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200" dirty="0">
                            <a:latin typeface="Montserrat"/>
                          </a:rPr>
                          <a:t>Test Auto avec </a:t>
                        </a:r>
                        <a:r>
                          <a:rPr lang="fr-FR" sz="1200" dirty="0" err="1">
                            <a:latin typeface="Montserrat"/>
                          </a:rPr>
                          <a:t>Jmeter</a:t>
                        </a: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i="0" u="none" strike="noStrike" cap="none" dirty="0">
                            <a:solidFill>
                              <a:schemeClr val="dk1"/>
                            </a:solidFill>
                            <a:latin typeface="Montserrat"/>
                          </a:rPr>
                          <a:t>Impossibilité de réaliser un test de performance en injectant un grand nombre d’utilisateur durant une période importante :</a:t>
                        </a:r>
                        <a:endParaRPr lang="fr-FR" sz="1050" i="0" u="none" strike="noStrike" cap="none" dirty="0">
                          <a:solidFill>
                            <a:srgbClr val="000000"/>
                          </a:solidFill>
                          <a:latin typeface="Montserrat"/>
                        </a:endParaRPr>
                      </a:p>
                      <a:p>
                        <a:pPr marL="171450" marR="0" lvl="0" indent="-17145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FontTx/>
                          <a:buChar char="-"/>
                        </a:pPr>
                        <a:r>
                          <a:rPr lang="fr-FR" sz="1050" i="0" u="none" strike="noStrike" cap="none" dirty="0">
                            <a:solidFill>
                              <a:schemeClr val="dk1"/>
                            </a:solidFill>
                            <a:latin typeface="Montserrat"/>
                          </a:rPr>
                          <a:t>Risque de blocage de la part du site</a:t>
                        </a:r>
                      </a:p>
                      <a:p>
                        <a:pPr marL="171450" marR="0" lvl="0" indent="-17145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FontTx/>
                          <a:buChar char="-"/>
                        </a:pPr>
                        <a:r>
                          <a:rPr lang="fr-FR" sz="1050" dirty="0">
                            <a:latin typeface="Montserrat"/>
                          </a:rPr>
                          <a:t>D</a:t>
                        </a:r>
                        <a:r>
                          <a:rPr lang="fr-FR" sz="1050" i="0" u="none" strike="noStrike" cap="none" dirty="0">
                            <a:solidFill>
                              <a:schemeClr val="dk1"/>
                            </a:solidFill>
                            <a:latin typeface="Montserrat"/>
                          </a:rPr>
                          <a:t>urée de génération de rapport trop longue</a:t>
                        </a:r>
                        <a:br>
                          <a:rPr lang="fr-FR" sz="1050" u="none" strike="noStrike" cap="none" dirty="0">
                            <a:latin typeface="Montserrat"/>
                          </a:rPr>
                        </a:br>
                        <a:endParaRPr lang="fr-FR" sz="1050" u="none" strike="noStrike" cap="none" dirty="0">
                          <a:latin typeface="Montserrat"/>
                        </a:endParaRPr>
                      </a:p>
                    </a:txBody>
                    <a:tcPr marL="91450" marR="91450" marT="45725" marB="457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i="0" u="none" strike="noStrike" cap="none" dirty="0">
                            <a:solidFill>
                              <a:schemeClr val="dk1"/>
                            </a:solidFill>
                            <a:latin typeface="Montserrat"/>
                          </a:rPr>
                          <a:t>Réalisation d’un test de performance simple en diminuant le nombre d’utilisateur et le temps.</a:t>
                        </a:r>
                        <a:endParaRPr sz="1050" u="none" strike="noStrike" cap="none" dirty="0">
                          <a:latin typeface="Montserrat"/>
                        </a:endParaRPr>
                      </a:p>
                    </a:txBody>
                    <a:tcPr marL="91450" marR="91450" marT="45725" marB="457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749446822"/>
                    </a:ext>
                  </a:extLst>
                </a:tr>
                <a:tr h="430673">
                  <a:tc vMerge="1">
                    <a:txBody>
                      <a:bodyPr/>
                      <a:lstStyle/>
                      <a:p>
                        <a:pPr marL="63500" marR="6350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fr-FR" sz="1200">
                          <a:latin typeface="Montserrat" panose="00000500000000000000" pitchFamily="2" charset="0"/>
                        </a:endParaRPr>
                      </a:p>
                    </a:txBody>
                    <a:tcPr marL="91425" marR="91425" marT="91425" marB="91425" anchor="ctr">
                      <a:lnL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u="none" strike="noStrike" cap="none" dirty="0">
                            <a:latin typeface="Montserrat"/>
                          </a:rPr>
                          <a:t>Impossibilité de faire l’analyse des résultats des </a:t>
                        </a:r>
                        <a:r>
                          <a:rPr lang="fr-FR" sz="1050" dirty="0">
                            <a:latin typeface="Montserrat"/>
                          </a:rPr>
                          <a:t>tests </a:t>
                        </a:r>
                        <a:r>
                          <a:rPr lang="fr-FR" sz="1050" u="none" strike="noStrike" cap="none" dirty="0">
                            <a:latin typeface="Montserrat"/>
                          </a:rPr>
                          <a:t> de performance générer dans le Dashboard.</a:t>
                        </a:r>
                        <a:endParaRPr sz="1050" dirty="0">
                          <a:latin typeface="Montserrat"/>
                        </a:endParaRPr>
                      </a:p>
                    </a:txBody>
                    <a:tcPr marL="91450" marR="91450" marT="45725" marB="457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just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fr-FR" sz="1050" u="none" strike="noStrike" cap="none" dirty="0">
                            <a:latin typeface="Montserrat"/>
                          </a:rPr>
                          <a:t>Interprétation Simple des résultats par le biais d’un graphique</a:t>
                        </a:r>
                        <a:endParaRPr sz="1050" dirty="0">
                          <a:latin typeface="Montserrat"/>
                        </a:endParaRPr>
                      </a:p>
                    </a:txBody>
                    <a:tcPr marL="91450" marR="91450" marT="45725" marB="45725" anchor="ctr">
                      <a:lnL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02333399"/>
                    </a:ext>
                  </a:extLst>
                </a:tr>
              </a:tbl>
            </a:graphicData>
          </a:graphic>
        </p:graphicFrame>
        <p:pic>
          <p:nvPicPr>
            <p:cNvPr id="350" name="Google Shape;350;g134d2e640ec_2_2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28562" y="1925618"/>
              <a:ext cx="394156" cy="623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256;g134d2e640ec_2_197">
              <a:extLst>
                <a:ext uri="{FF2B5EF4-FFF2-40B4-BE49-F238E27FC236}">
                  <a16:creationId xmlns:a16="http://schemas.microsoft.com/office/drawing/2014/main" id="{7F768477-F7CA-116E-5D5D-15EDAF27535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89393" y="3069057"/>
              <a:ext cx="267380" cy="272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88;g134d2e640ec_2_295">
              <a:extLst>
                <a:ext uri="{FF2B5EF4-FFF2-40B4-BE49-F238E27FC236}">
                  <a16:creationId xmlns:a16="http://schemas.microsoft.com/office/drawing/2014/main" id="{46E3DFDC-66B1-24EE-9047-A0A52D1FF5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393" y="3915799"/>
              <a:ext cx="267380" cy="272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6E5D55B-E3EA-A9DE-3523-03326FF70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3085" y="4679210"/>
              <a:ext cx="619993" cy="325496"/>
            </a:xfrm>
            <a:prstGeom prst="rect">
              <a:avLst/>
            </a:prstGeom>
          </p:spPr>
        </p:pic>
        <p:pic>
          <p:nvPicPr>
            <p:cNvPr id="14" name="Google Shape;292;g134d2e640ec_2_214">
              <a:extLst>
                <a:ext uri="{FF2B5EF4-FFF2-40B4-BE49-F238E27FC236}">
                  <a16:creationId xmlns:a16="http://schemas.microsoft.com/office/drawing/2014/main" id="{98BC0B5F-AAAE-881D-FD31-2CA0319C1D8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3250508" y="5919895"/>
              <a:ext cx="569726" cy="2023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63EFB049-79F8-6C63-ED9B-FB504879FA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43" y="265842"/>
            <a:ext cx="440843" cy="4408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4d2e640ec_2_363"/>
          <p:cNvSpPr txBox="1"/>
          <p:nvPr/>
        </p:nvSpPr>
        <p:spPr>
          <a:xfrm>
            <a:off x="385195" y="1720351"/>
            <a:ext cx="11154300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indent="-285750">
              <a:lnSpc>
                <a:spcPct val="150000"/>
              </a:lnSpc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fr-FR" sz="1800">
                <a:solidFill>
                  <a:schemeClr val="dk1"/>
                </a:solidFill>
                <a:latin typeface="Montserrat"/>
              </a:rPr>
              <a:t>En dépit du manque</a:t>
            </a:r>
            <a:r>
              <a:rPr lang="fr-FR" sz="1800">
                <a:solidFill>
                  <a:schemeClr val="dk1"/>
                </a:solidFill>
                <a:latin typeface="Montserrat"/>
                <a:sym typeface="Arial"/>
              </a:rPr>
              <a:t> de documentation sur le projet (spécification, cahier des charges), nous avons pu réaliser notre campagne en se basant sur notre expérience personnelle de l’utilisation des autres différents sites web.</a:t>
            </a:r>
            <a:endParaRPr lang="en-US" sz="1800">
              <a:solidFill>
                <a:schemeClr val="dk1"/>
              </a:solidFill>
              <a:latin typeface="Montserrat"/>
            </a:endParaRPr>
          </a:p>
          <a:p>
            <a:pPr marL="400050" indent="-285750">
              <a:lnSpc>
                <a:spcPct val="150000"/>
              </a:lnSpc>
              <a:buClr>
                <a:schemeClr val="dk1"/>
              </a:buClr>
              <a:buSzPts val="1800"/>
              <a:buFont typeface="Courier New"/>
              <a:buChar char="o"/>
            </a:pPr>
            <a:endParaRPr lang="fr-FR" sz="1800">
              <a:solidFill>
                <a:schemeClr val="dk1"/>
              </a:solidFill>
              <a:latin typeface="Montserrat"/>
            </a:endParaRPr>
          </a:p>
          <a:p>
            <a:pPr marL="400050" indent="-285750">
              <a:lnSpc>
                <a:spcPct val="150000"/>
              </a:lnSpc>
              <a:buClr>
                <a:schemeClr val="dk1"/>
              </a:buClr>
              <a:buSzPts val="1800"/>
              <a:buFont typeface="Courier New"/>
              <a:buChar char="o"/>
            </a:pPr>
            <a:r>
              <a:rPr lang="fr-FR" sz="1800">
                <a:solidFill>
                  <a:schemeClr val="dk1"/>
                </a:solidFill>
                <a:latin typeface="Montserrat"/>
              </a:rPr>
              <a:t>Durant le projet nous avons essayé d'adopter une approche basée sur l'amélioration de l'expérience utilisateur.</a:t>
            </a:r>
            <a:endParaRPr lang="fr-FR">
              <a:solidFill>
                <a:schemeClr val="dk1"/>
              </a:solidFill>
            </a:endParaRPr>
          </a:p>
          <a:p>
            <a:pPr marL="400050" indent="-285750">
              <a:lnSpc>
                <a:spcPct val="150000"/>
              </a:lnSpc>
              <a:buClr>
                <a:schemeClr val="dk1"/>
              </a:buClr>
              <a:buSzPts val="1800"/>
              <a:buFont typeface="Courier New"/>
              <a:buChar char="o"/>
            </a:pPr>
            <a:endParaRPr lang="fr-FR" sz="1800">
              <a:solidFill>
                <a:schemeClr val="dk1"/>
              </a:solidFill>
              <a:latin typeface="Montserrat"/>
            </a:endParaRPr>
          </a:p>
          <a:p>
            <a:pPr marL="400050" indent="-285750">
              <a:lnSpc>
                <a:spcPct val="150000"/>
              </a:lnSpc>
              <a:buSzPts val="1800"/>
              <a:buFont typeface="Courier New"/>
              <a:buChar char="o"/>
            </a:pPr>
            <a:r>
              <a:rPr lang="fr-FR" sz="1800">
                <a:solidFill>
                  <a:schemeClr val="dk1"/>
                </a:solidFill>
                <a:latin typeface="Montserrat"/>
              </a:rPr>
              <a:t>Ce travail présente l’importance du Test pour garantir une bonne expérience d’utilisateur final. </a:t>
            </a:r>
          </a:p>
        </p:txBody>
      </p:sp>
      <p:sp>
        <p:nvSpPr>
          <p:cNvPr id="5" name="Google Shape;124;g134d2e640ec_2_94">
            <a:extLst>
              <a:ext uri="{FF2B5EF4-FFF2-40B4-BE49-F238E27FC236}">
                <a16:creationId xmlns:a16="http://schemas.microsoft.com/office/drawing/2014/main" id="{759CBF1C-8CFF-B3AD-D793-7ADB3C128C8D}"/>
              </a:ext>
            </a:extLst>
          </p:cNvPr>
          <p:cNvSpPr txBox="1">
            <a:spLocks/>
          </p:cNvSpPr>
          <p:nvPr/>
        </p:nvSpPr>
        <p:spPr>
          <a:xfrm>
            <a:off x="877293" y="205405"/>
            <a:ext cx="6168518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>
                <a:solidFill>
                  <a:schemeClr val="tx2"/>
                </a:solidFill>
                <a:latin typeface="Montserrat" panose="00000500000000000000" pitchFamily="2" charset="0"/>
              </a:rPr>
              <a:t>SYNTHÈSE GLOBALE </a:t>
            </a:r>
            <a:endParaRPr lang="en-US" sz="32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Image 6" descr="Une image contenant sport athlétique, sport&#10;&#10;Description générée automatiquement">
            <a:extLst>
              <a:ext uri="{FF2B5EF4-FFF2-40B4-BE49-F238E27FC236}">
                <a16:creationId xmlns:a16="http://schemas.microsoft.com/office/drawing/2014/main" id="{1CAE331D-B58A-D9C4-28B9-AC2CEC5F54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667" y="254852"/>
            <a:ext cx="1197722" cy="5071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>
            <a:spLocks noGrp="1"/>
          </p:cNvSpPr>
          <p:nvPr>
            <p:ph type="ctrTitle"/>
          </p:nvPr>
        </p:nvSpPr>
        <p:spPr>
          <a:xfrm>
            <a:off x="2129290" y="2088880"/>
            <a:ext cx="5133224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>
              <a:buClr>
                <a:srgbClr val="FFFFFF"/>
              </a:buClr>
            </a:pPr>
            <a:r>
              <a:rPr lang="fr-FR" sz="4800" b="0">
                <a:solidFill>
                  <a:srgbClr val="FFFFFF"/>
                </a:solidFill>
              </a:rPr>
              <a:t>MERCI DE VOTRE </a:t>
            </a:r>
            <a:br>
              <a:rPr lang="fr-FR" sz="4800" b="0">
                <a:solidFill>
                  <a:srgbClr val="FFFFFF"/>
                </a:solidFill>
              </a:rPr>
            </a:br>
            <a:r>
              <a:rPr lang="fr-FR" sz="4800" b="0">
                <a:solidFill>
                  <a:srgbClr val="FFFFFF"/>
                </a:solidFill>
              </a:rPr>
              <a:t>ATTENTION </a:t>
            </a:r>
            <a:endParaRPr lang="fr-FR" sz="4800" b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363398" y="6230234"/>
            <a:ext cx="817800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lang="fr-FR" sz="1800">
                <a:solidFill>
                  <a:schemeClr val="lt1"/>
                </a:solidFill>
                <a:latin typeface="Montserrat" panose="00000500000000000000" pitchFamily="2" charset="0"/>
                <a:sym typeface="Montserrat"/>
              </a:rPr>
              <a:t>juin 2022</a:t>
            </a:r>
            <a:endParaRPr lang="en-US" sz="2400">
              <a:solidFill>
                <a:schemeClr val="lt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97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134d2e640ec_2_109" descr="Une image contenant texte, signe, sombre, ciel nocturn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8650" y="1261376"/>
            <a:ext cx="6934680" cy="171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34d2e640ec_2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425" y="3177300"/>
            <a:ext cx="38290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34d2e640ec_2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325" y="3081500"/>
            <a:ext cx="2926350" cy="20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34d2e640ec_2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0427" y="5713837"/>
            <a:ext cx="1160223" cy="8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34d2e640ec_2_109" descr="Trello : la gestion de tâches en Kanban &gt;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7305" y="5783124"/>
            <a:ext cx="904644" cy="6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34d2e640ec_2_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7152" y="5941700"/>
            <a:ext cx="1825723" cy="4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34d2e640ec_2_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5649" y="5941700"/>
            <a:ext cx="1785575" cy="4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34d2e640ec_2_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1950" y="5899673"/>
            <a:ext cx="1825724" cy="52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34d2e640ec_2_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35186" y="5941700"/>
            <a:ext cx="1312414" cy="4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4;g134d2e640ec_2_94">
            <a:extLst>
              <a:ext uri="{FF2B5EF4-FFF2-40B4-BE49-F238E27FC236}">
                <a16:creationId xmlns:a16="http://schemas.microsoft.com/office/drawing/2014/main" id="{B57FDEAD-9282-A1C4-1C58-CE4714E7E8CE}"/>
              </a:ext>
            </a:extLst>
          </p:cNvPr>
          <p:cNvSpPr txBox="1">
            <a:spLocks/>
          </p:cNvSpPr>
          <p:nvPr/>
        </p:nvSpPr>
        <p:spPr>
          <a:xfrm>
            <a:off x="474401" y="139934"/>
            <a:ext cx="3973442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>
                <a:solidFill>
                  <a:schemeClr val="tx2"/>
                </a:solidFill>
                <a:latin typeface="Montserrat"/>
              </a:rPr>
              <a:t>1. Présentation</a:t>
            </a:r>
            <a:endParaRPr lang="en-US" sz="3200">
              <a:solidFill>
                <a:schemeClr val="tx2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5"/>
          <p:cNvCxnSpPr/>
          <p:nvPr/>
        </p:nvCxnSpPr>
        <p:spPr>
          <a:xfrm>
            <a:off x="4051552" y="1408203"/>
            <a:ext cx="0" cy="60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5"/>
          <p:cNvCxnSpPr/>
          <p:nvPr/>
        </p:nvCxnSpPr>
        <p:spPr>
          <a:xfrm>
            <a:off x="4051552" y="2534513"/>
            <a:ext cx="0" cy="60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5"/>
          <p:cNvCxnSpPr/>
          <p:nvPr/>
        </p:nvCxnSpPr>
        <p:spPr>
          <a:xfrm>
            <a:off x="4051552" y="3708417"/>
            <a:ext cx="0" cy="60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5"/>
          <p:cNvCxnSpPr/>
          <p:nvPr/>
        </p:nvCxnSpPr>
        <p:spPr>
          <a:xfrm>
            <a:off x="4051552" y="4846496"/>
            <a:ext cx="0" cy="60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4" name="Google Shape;16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523" y="3503585"/>
            <a:ext cx="5438567" cy="26858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4;g134d2e640ec_2_94">
            <a:extLst>
              <a:ext uri="{FF2B5EF4-FFF2-40B4-BE49-F238E27FC236}">
                <a16:creationId xmlns:a16="http://schemas.microsoft.com/office/drawing/2014/main" id="{9964AEEC-28FD-D526-4076-684561629D8B}"/>
              </a:ext>
            </a:extLst>
          </p:cNvPr>
          <p:cNvSpPr txBox="1">
            <a:spLocks/>
          </p:cNvSpPr>
          <p:nvPr/>
        </p:nvSpPr>
        <p:spPr>
          <a:xfrm>
            <a:off x="498982" y="152224"/>
            <a:ext cx="3973442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>
                <a:solidFill>
                  <a:schemeClr val="tx2"/>
                </a:solidFill>
                <a:latin typeface="Montserrat" panose="00000500000000000000" pitchFamily="2" charset="0"/>
              </a:rPr>
              <a:t>1. Présentation</a:t>
            </a:r>
            <a:endParaRPr lang="en-US" sz="32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Left Bracket 1">
            <a:extLst>
              <a:ext uri="{FF2B5EF4-FFF2-40B4-BE49-F238E27FC236}">
                <a16:creationId xmlns:a16="http://schemas.microsoft.com/office/drawing/2014/main" id="{C1270C79-BCF5-D3C8-33D6-F51ED0D89C88}"/>
              </a:ext>
            </a:extLst>
          </p:cNvPr>
          <p:cNvSpPr/>
          <p:nvPr/>
        </p:nvSpPr>
        <p:spPr>
          <a:xfrm rot="16200000">
            <a:off x="7322504" y="5547617"/>
            <a:ext cx="73741" cy="1425675"/>
          </a:xfrm>
          <a:prstGeom prst="leftBracket">
            <a:avLst/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Google Shape;162;p5">
            <a:extLst>
              <a:ext uri="{FF2B5EF4-FFF2-40B4-BE49-F238E27FC236}">
                <a16:creationId xmlns:a16="http://schemas.microsoft.com/office/drawing/2014/main" id="{EFDF2D04-B58C-ACB0-AEA8-43732DB301F2}"/>
              </a:ext>
            </a:extLst>
          </p:cNvPr>
          <p:cNvSpPr txBox="1"/>
          <p:nvPr/>
        </p:nvSpPr>
        <p:spPr>
          <a:xfrm>
            <a:off x="6754852" y="6369851"/>
            <a:ext cx="1188597" cy="3147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-FR" sz="1800">
                <a:solidFill>
                  <a:schemeClr val="bg1"/>
                </a:solidFill>
                <a:latin typeface="Montserrat" panose="00000500000000000000" pitchFamily="2" charset="0"/>
                <a:sym typeface="Montserrat"/>
              </a:rPr>
              <a:t>&lt; 35 ans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F568A68-FB68-F6D6-9996-BF2CB4A8201D}"/>
              </a:ext>
            </a:extLst>
          </p:cNvPr>
          <p:cNvGrpSpPr/>
          <p:nvPr/>
        </p:nvGrpSpPr>
        <p:grpSpPr>
          <a:xfrm>
            <a:off x="764197" y="3500471"/>
            <a:ext cx="5213419" cy="2940640"/>
            <a:chOff x="415286" y="2922736"/>
            <a:chExt cx="5246568" cy="2898799"/>
          </a:xfrm>
        </p:grpSpPr>
        <p:pic>
          <p:nvPicPr>
            <p:cNvPr id="163" name="Google Shape;163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5286" y="2922736"/>
              <a:ext cx="5246568" cy="2898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62;p5">
              <a:extLst>
                <a:ext uri="{FF2B5EF4-FFF2-40B4-BE49-F238E27FC236}">
                  <a16:creationId xmlns:a16="http://schemas.microsoft.com/office/drawing/2014/main" id="{5337FEBC-6739-F477-F1AD-2B12F289EB3E}"/>
                </a:ext>
              </a:extLst>
            </p:cNvPr>
            <p:cNvSpPr txBox="1"/>
            <p:nvPr/>
          </p:nvSpPr>
          <p:spPr>
            <a:xfrm>
              <a:off x="3256503" y="3285469"/>
              <a:ext cx="1998072" cy="73621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fr-FR" sz="1800">
                  <a:solidFill>
                    <a:schemeClr val="bg1"/>
                  </a:solidFill>
                  <a:latin typeface="Montserrat" panose="00000500000000000000" pitchFamily="2" charset="0"/>
                  <a:sym typeface="Montserrat"/>
                </a:rPr>
                <a:t>~150K visites/Mois</a:t>
              </a:r>
            </a:p>
          </p:txBody>
        </p:sp>
      </p:grpSp>
      <p:pic>
        <p:nvPicPr>
          <p:cNvPr id="16" name="Google Shape;149;p4" descr="DECATHLON Tunisie ▻▻▻ Déposer une candidature">
            <a:extLst>
              <a:ext uri="{FF2B5EF4-FFF2-40B4-BE49-F238E27FC236}">
                <a16:creationId xmlns:a16="http://schemas.microsoft.com/office/drawing/2014/main" id="{3B614837-66BE-CB3A-4475-9F3FD44C552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924" y="657130"/>
            <a:ext cx="2856151" cy="12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D806BA-AFAB-C75F-39C8-10D014807402}"/>
              </a:ext>
            </a:extLst>
          </p:cNvPr>
          <p:cNvSpPr txBox="1"/>
          <p:nvPr/>
        </p:nvSpPr>
        <p:spPr>
          <a:xfrm>
            <a:off x="770389" y="2986895"/>
            <a:ext cx="18989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Montserrat" panose="00000500000000000000" pitchFamily="2" charset="0"/>
              </a:rPr>
              <a:t>En chiffre </a:t>
            </a:r>
          </a:p>
        </p:txBody>
      </p:sp>
      <p:sp>
        <p:nvSpPr>
          <p:cNvPr id="17" name="Google Shape;147;p4">
            <a:extLst>
              <a:ext uri="{FF2B5EF4-FFF2-40B4-BE49-F238E27FC236}">
                <a16:creationId xmlns:a16="http://schemas.microsoft.com/office/drawing/2014/main" id="{151DBB3A-1AF8-BC29-06E2-166749148B7B}"/>
              </a:ext>
            </a:extLst>
          </p:cNvPr>
          <p:cNvSpPr txBox="1"/>
          <p:nvPr/>
        </p:nvSpPr>
        <p:spPr>
          <a:xfrm>
            <a:off x="777384" y="2306973"/>
            <a:ext cx="5535003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fr-FR" sz="2800">
                <a:solidFill>
                  <a:schemeClr val="tx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Moins de 5</a:t>
            </a:r>
            <a:r>
              <a:rPr lang="fr-FR" sz="2800" i="0" u="none" strike="noStrike" cap="none">
                <a:solidFill>
                  <a:schemeClr val="tx2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ans en Tunisie.</a:t>
            </a:r>
            <a:endParaRPr lang="fr-FR" sz="28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343EC1AE-303D-2E3B-F82A-D3A39259BA67}"/>
              </a:ext>
            </a:extLst>
          </p:cNvPr>
          <p:cNvSpPr txBox="1"/>
          <p:nvPr/>
        </p:nvSpPr>
        <p:spPr>
          <a:xfrm>
            <a:off x="770389" y="1830481"/>
            <a:ext cx="18989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Montserrat" panose="00000500000000000000" pitchFamily="2" charset="0"/>
              </a:rPr>
              <a:t>Historique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4d2e640ec_2_122"/>
          <p:cNvSpPr/>
          <p:nvPr/>
        </p:nvSpPr>
        <p:spPr>
          <a:xfrm>
            <a:off x="1793849" y="624729"/>
            <a:ext cx="8607000" cy="76830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-FR" sz="3200">
                <a:solidFill>
                  <a:schemeClr val="lt2"/>
                </a:solidFill>
                <a:latin typeface="Montserrat"/>
              </a:rPr>
              <a:t>2. </a:t>
            </a:r>
            <a:r>
              <a:rPr lang="fr-FR" sz="3200">
                <a:solidFill>
                  <a:srgbClr val="203F8D"/>
                </a:solidFill>
                <a:latin typeface="Montserrat"/>
                <a:ea typeface="Montserrat"/>
                <a:sym typeface="Montserrat"/>
              </a:rPr>
              <a:t>Lancement de la campagne de test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5C9A75A-987E-C9B8-A6E2-88414B3AA9F7}"/>
              </a:ext>
            </a:extLst>
          </p:cNvPr>
          <p:cNvGrpSpPr/>
          <p:nvPr/>
        </p:nvGrpSpPr>
        <p:grpSpPr>
          <a:xfrm>
            <a:off x="528803" y="2478070"/>
            <a:ext cx="2530092" cy="2117083"/>
            <a:chOff x="528803" y="2339163"/>
            <a:chExt cx="2530092" cy="2117083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AD17CFE5-A249-D937-9443-C73D1C687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r="-449" b="8299"/>
            <a:stretch/>
          </p:blipFill>
          <p:spPr>
            <a:xfrm>
              <a:off x="826507" y="2339163"/>
              <a:ext cx="1934684" cy="1907506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88DBBAB-A2CB-2D1D-5582-B40DDAD92138}"/>
                </a:ext>
              </a:extLst>
            </p:cNvPr>
            <p:cNvSpPr txBox="1"/>
            <p:nvPr/>
          </p:nvSpPr>
          <p:spPr>
            <a:xfrm>
              <a:off x="528803" y="4037092"/>
              <a:ext cx="2530092" cy="419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16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Stratégie de Test</a:t>
              </a:r>
              <a:endParaRPr lang="en-US" sz="1600">
                <a:solidFill>
                  <a:srgbClr val="203F8D"/>
                </a:solidFill>
                <a:ea typeface="Montserrat"/>
                <a:sym typeface="Montserrat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46694A4-2CB3-DDD6-7905-E08CD3B3EBD6}"/>
              </a:ext>
            </a:extLst>
          </p:cNvPr>
          <p:cNvGrpSpPr/>
          <p:nvPr/>
        </p:nvGrpSpPr>
        <p:grpSpPr>
          <a:xfrm>
            <a:off x="3173331" y="2624566"/>
            <a:ext cx="2703679" cy="1912132"/>
            <a:chOff x="3226155" y="2544114"/>
            <a:chExt cx="2703679" cy="191213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4C6342EA-A220-0CD6-B5B1-9B79B9FF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26155" y="2544114"/>
              <a:ext cx="2668160" cy="1497604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1EF6D60-EBE5-7521-BA6A-7CF2B3197F03}"/>
                </a:ext>
              </a:extLst>
            </p:cNvPr>
            <p:cNvSpPr txBox="1"/>
            <p:nvPr/>
          </p:nvSpPr>
          <p:spPr>
            <a:xfrm>
              <a:off x="3399742" y="4037092"/>
              <a:ext cx="2530092" cy="419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16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Analyse de Test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3B0FB87-B2D4-FAD3-6150-37C3313F5F56}"/>
              </a:ext>
            </a:extLst>
          </p:cNvPr>
          <p:cNvGrpSpPr/>
          <p:nvPr/>
        </p:nvGrpSpPr>
        <p:grpSpPr>
          <a:xfrm>
            <a:off x="6096000" y="2006606"/>
            <a:ext cx="2599126" cy="2530092"/>
            <a:chOff x="6359280" y="2027870"/>
            <a:chExt cx="2599126" cy="253009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2522466-D5F0-F910-3BB3-9233982A3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59280" y="2027870"/>
              <a:ext cx="2530092" cy="253009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7E2EED3-9B90-A82F-493E-AECA71E0F9B7}"/>
                </a:ext>
              </a:extLst>
            </p:cNvPr>
            <p:cNvSpPr txBox="1"/>
            <p:nvPr/>
          </p:nvSpPr>
          <p:spPr>
            <a:xfrm>
              <a:off x="6428314" y="4037092"/>
              <a:ext cx="2530092" cy="4199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16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Choix des outils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C05EF8B-0319-57C2-3535-47A9B6AB01AA}"/>
              </a:ext>
            </a:extLst>
          </p:cNvPr>
          <p:cNvGrpSpPr/>
          <p:nvPr/>
        </p:nvGrpSpPr>
        <p:grpSpPr>
          <a:xfrm>
            <a:off x="9135803" y="2767943"/>
            <a:ext cx="2530092" cy="2111631"/>
            <a:chOff x="9133105" y="2714780"/>
            <a:chExt cx="2530092" cy="211163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6FA6BE3-4409-CB64-E083-5CA4E34D5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54337" y="2714780"/>
              <a:ext cx="1926045" cy="1156271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9E7EAC1-2013-F92B-31E0-E3695D8861E9}"/>
                </a:ext>
              </a:extLst>
            </p:cNvPr>
            <p:cNvSpPr txBox="1"/>
            <p:nvPr/>
          </p:nvSpPr>
          <p:spPr>
            <a:xfrm>
              <a:off x="9133105" y="4037092"/>
              <a:ext cx="2530092" cy="789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>
                <a:lnSpc>
                  <a:spcPct val="150000"/>
                </a:lnSpc>
                <a:buClr>
                  <a:schemeClr val="dk1"/>
                </a:buClr>
                <a:buSzPts val="1800"/>
              </a:pPr>
              <a:r>
                <a:rPr lang="fr-FR" sz="1600">
                  <a:solidFill>
                    <a:srgbClr val="203F8D"/>
                  </a:solidFill>
                  <a:latin typeface="Montserrat"/>
                  <a:ea typeface="Montserrat"/>
                  <a:sym typeface="Montserrat"/>
                </a:rPr>
                <a:t>Campagne &amp; Résultats de test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F2E8E553-CB60-12DB-3D17-1092DF796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-449" b="8299"/>
          <a:stretch/>
        </p:blipFill>
        <p:spPr>
          <a:xfrm>
            <a:off x="393213" y="263829"/>
            <a:ext cx="551255" cy="54351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72D6265-2100-3A60-F47E-9D0168637CE0}"/>
              </a:ext>
            </a:extLst>
          </p:cNvPr>
          <p:cNvSpPr txBox="1"/>
          <p:nvPr/>
        </p:nvSpPr>
        <p:spPr>
          <a:xfrm>
            <a:off x="756050" y="142927"/>
            <a:ext cx="3587350" cy="66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fr-FR" sz="2800">
                <a:solidFill>
                  <a:srgbClr val="203F8D"/>
                </a:solidFill>
                <a:latin typeface="Montserrat" panose="00000500000000000000" pitchFamily="2" charset="0"/>
                <a:ea typeface="Montserrat"/>
                <a:sym typeface="Montserrat"/>
              </a:rPr>
              <a:t>Stratégie de Test</a:t>
            </a:r>
            <a:endParaRPr lang="en-US" sz="2800">
              <a:solidFill>
                <a:srgbClr val="203F8D"/>
              </a:solidFill>
              <a:latin typeface="Montserrat" panose="00000500000000000000" pitchFamily="2" charset="0"/>
              <a:ea typeface="Montserrat"/>
              <a:sym typeface="Montserrat"/>
            </a:endParaRPr>
          </a:p>
        </p:txBody>
      </p:sp>
      <p:grpSp>
        <p:nvGrpSpPr>
          <p:cNvPr id="34" name="Group 53">
            <a:extLst>
              <a:ext uri="{FF2B5EF4-FFF2-40B4-BE49-F238E27FC236}">
                <a16:creationId xmlns:a16="http://schemas.microsoft.com/office/drawing/2014/main" id="{7B3BAEA7-1C0D-78A8-C15C-32622051701B}"/>
              </a:ext>
            </a:extLst>
          </p:cNvPr>
          <p:cNvGrpSpPr/>
          <p:nvPr/>
        </p:nvGrpSpPr>
        <p:grpSpPr>
          <a:xfrm>
            <a:off x="5448290" y="839156"/>
            <a:ext cx="2459629" cy="905817"/>
            <a:chOff x="319755" y="4404262"/>
            <a:chExt cx="2088994" cy="854340"/>
          </a:xfrm>
        </p:grpSpPr>
        <p:sp>
          <p:nvSpPr>
            <p:cNvPr id="35" name="TextBox 54">
              <a:extLst>
                <a:ext uri="{FF2B5EF4-FFF2-40B4-BE49-F238E27FC236}">
                  <a16:creationId xmlns:a16="http://schemas.microsoft.com/office/drawing/2014/main" id="{1E50056A-E712-F8DD-7D8F-AF60888DD42E}"/>
                </a:ext>
              </a:extLst>
            </p:cNvPr>
            <p:cNvSpPr txBox="1"/>
            <p:nvPr/>
          </p:nvSpPr>
          <p:spPr>
            <a:xfrm>
              <a:off x="319755" y="4404262"/>
              <a:ext cx="2088993" cy="377372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ctr"/>
              <a:r>
                <a:rPr lang="en-US" sz="2000" noProof="1">
                  <a:solidFill>
                    <a:srgbClr val="45D896"/>
                  </a:solidFill>
                  <a:latin typeface="Montserrat" panose="00000500000000000000" pitchFamily="2" charset="0"/>
                </a:rPr>
                <a:t>01 - Approche</a:t>
              </a:r>
              <a:endParaRPr lang="fr-FR" sz="2000" noProof="1">
                <a:solidFill>
                  <a:srgbClr val="45D896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8C34A6E-2347-B6BF-3FB0-149F6D93448B}"/>
                </a:ext>
              </a:extLst>
            </p:cNvPr>
            <p:cNvSpPr/>
            <p:nvPr/>
          </p:nvSpPr>
          <p:spPr>
            <a:xfrm>
              <a:off x="319756" y="4765116"/>
              <a:ext cx="2088993" cy="493486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400" noProof="1">
                  <a:latin typeface="Montserrat" panose="00000500000000000000" pitchFamily="2" charset="0"/>
                </a:rPr>
                <a:t>Vérifier &amp; améliorer l’experience utilisateur</a:t>
              </a:r>
            </a:p>
          </p:txBody>
        </p:sp>
      </p:grpSp>
      <p:grpSp>
        <p:nvGrpSpPr>
          <p:cNvPr id="37" name="Group 56">
            <a:extLst>
              <a:ext uri="{FF2B5EF4-FFF2-40B4-BE49-F238E27FC236}">
                <a16:creationId xmlns:a16="http://schemas.microsoft.com/office/drawing/2014/main" id="{B7CFEBC1-E930-85DA-3603-339636D44F3F}"/>
              </a:ext>
            </a:extLst>
          </p:cNvPr>
          <p:cNvGrpSpPr/>
          <p:nvPr/>
        </p:nvGrpSpPr>
        <p:grpSpPr>
          <a:xfrm>
            <a:off x="8699702" y="1781418"/>
            <a:ext cx="2580680" cy="2168696"/>
            <a:chOff x="319755" y="4073748"/>
            <a:chExt cx="2088994" cy="2168696"/>
          </a:xfrm>
        </p:grpSpPr>
        <p:sp>
          <p:nvSpPr>
            <p:cNvPr id="38" name="TextBox 57">
              <a:extLst>
                <a:ext uri="{FF2B5EF4-FFF2-40B4-BE49-F238E27FC236}">
                  <a16:creationId xmlns:a16="http://schemas.microsoft.com/office/drawing/2014/main" id="{A3E11E06-A061-EE28-8740-889E4FC3018E}"/>
                </a:ext>
              </a:extLst>
            </p:cNvPr>
            <p:cNvSpPr txBox="1"/>
            <p:nvPr/>
          </p:nvSpPr>
          <p:spPr>
            <a:xfrm>
              <a:off x="319755" y="4073748"/>
              <a:ext cx="2088993" cy="707886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ctr"/>
              <a:r>
                <a:rPr lang="fr-FR" sz="2000" noProof="1">
                  <a:solidFill>
                    <a:srgbClr val="2C64A4"/>
                  </a:solidFill>
                  <a:latin typeface="Montserrat" panose="00000500000000000000" pitchFamily="2" charset="0"/>
                </a:rPr>
                <a:t>04 – Critères d’entrée &amp; de sortie</a:t>
              </a:r>
              <a:endParaRPr lang="en-US" sz="2000" noProof="1">
                <a:solidFill>
                  <a:srgbClr val="2C64A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EB01A38-39A9-5C27-BFAE-E8FD5B057E83}"/>
                </a:ext>
              </a:extLst>
            </p:cNvPr>
            <p:cNvSpPr/>
            <p:nvPr/>
          </p:nvSpPr>
          <p:spPr>
            <a:xfrm>
              <a:off x="319756" y="4765116"/>
              <a:ext cx="2088993" cy="1477328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just">
                <a:spcBef>
                  <a:spcPts val="1200"/>
                </a:spcBef>
              </a:pPr>
              <a:r>
                <a:rPr lang="fr-FR" sz="1400" noProof="1">
                  <a:latin typeface="Montserrat" panose="00000500000000000000" pitchFamily="2" charset="0"/>
                </a:rPr>
                <a:t> Le type de test à exécuter et son scénario d'exécution.</a:t>
              </a:r>
            </a:p>
            <a:p>
              <a:pPr algn="just">
                <a:spcBef>
                  <a:spcPts val="1200"/>
                </a:spcBef>
              </a:pPr>
              <a:r>
                <a:rPr lang="fr-FR" sz="1400" noProof="1">
                  <a:latin typeface="Montserrat" panose="00000500000000000000" pitchFamily="2" charset="0"/>
                </a:rPr>
                <a:t>    Les données de tests qui doivent être utilisées.</a:t>
              </a:r>
            </a:p>
            <a:p>
              <a:pPr algn="just">
                <a:spcBef>
                  <a:spcPts val="1200"/>
                </a:spcBef>
              </a:pPr>
              <a:r>
                <a:rPr lang="fr-FR" sz="1400" noProof="1">
                  <a:latin typeface="Montserrat" panose="00000500000000000000" pitchFamily="2" charset="0"/>
                </a:rPr>
                <a:t>    Le résultat attendu.</a:t>
              </a:r>
            </a:p>
          </p:txBody>
        </p:sp>
      </p:grpSp>
      <p:grpSp>
        <p:nvGrpSpPr>
          <p:cNvPr id="40" name="Group 59">
            <a:extLst>
              <a:ext uri="{FF2B5EF4-FFF2-40B4-BE49-F238E27FC236}">
                <a16:creationId xmlns:a16="http://schemas.microsoft.com/office/drawing/2014/main" id="{36FB50D9-2C48-C8B4-38A6-260CD26D4F13}"/>
              </a:ext>
            </a:extLst>
          </p:cNvPr>
          <p:cNvGrpSpPr/>
          <p:nvPr/>
        </p:nvGrpSpPr>
        <p:grpSpPr>
          <a:xfrm>
            <a:off x="1197133" y="4683957"/>
            <a:ext cx="2459629" cy="1429037"/>
            <a:chOff x="319755" y="4113976"/>
            <a:chExt cx="2088994" cy="1347827"/>
          </a:xfrm>
        </p:grpSpPr>
        <p:sp>
          <p:nvSpPr>
            <p:cNvPr id="41" name="TextBox 60">
              <a:extLst>
                <a:ext uri="{FF2B5EF4-FFF2-40B4-BE49-F238E27FC236}">
                  <a16:creationId xmlns:a16="http://schemas.microsoft.com/office/drawing/2014/main" id="{5FD2ADA7-A982-2270-F4F2-CD0ADF9FEED1}"/>
                </a:ext>
              </a:extLst>
            </p:cNvPr>
            <p:cNvSpPr txBox="1"/>
            <p:nvPr/>
          </p:nvSpPr>
          <p:spPr>
            <a:xfrm>
              <a:off x="319755" y="4113976"/>
              <a:ext cx="2088993" cy="667658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ctr"/>
              <a:r>
                <a:rPr lang="en-US" sz="2000" noProof="1">
                  <a:solidFill>
                    <a:srgbClr val="257A9D"/>
                  </a:solidFill>
                  <a:latin typeface="Montserrat" panose="00000500000000000000" pitchFamily="2" charset="0"/>
                </a:rPr>
                <a:t>03 – Périmetre d’intervention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7DF941A-D7BC-921C-12AA-1E8E9B502414}"/>
                </a:ext>
              </a:extLst>
            </p:cNvPr>
            <p:cNvSpPr/>
            <p:nvPr/>
          </p:nvSpPr>
          <p:spPr>
            <a:xfrm>
              <a:off x="319756" y="4765116"/>
              <a:ext cx="2088993" cy="69668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400" noProof="1">
                  <a:latin typeface="Montserrat" panose="00000500000000000000" pitchFamily="2" charset="0"/>
                </a:rPr>
                <a:t>L’activité vise à tester les fonctionnalités estimés comme majeurs</a:t>
              </a:r>
            </a:p>
          </p:txBody>
        </p:sp>
      </p:grpSp>
      <p:grpSp>
        <p:nvGrpSpPr>
          <p:cNvPr id="46" name="Group 68">
            <a:extLst>
              <a:ext uri="{FF2B5EF4-FFF2-40B4-BE49-F238E27FC236}">
                <a16:creationId xmlns:a16="http://schemas.microsoft.com/office/drawing/2014/main" id="{702C6763-FF3F-8FD2-FBD3-9FABB4D821E2}"/>
              </a:ext>
            </a:extLst>
          </p:cNvPr>
          <p:cNvGrpSpPr/>
          <p:nvPr/>
        </p:nvGrpSpPr>
        <p:grpSpPr>
          <a:xfrm>
            <a:off x="8408318" y="4683957"/>
            <a:ext cx="2580679" cy="1645475"/>
            <a:chOff x="319755" y="4073748"/>
            <a:chExt cx="2088994" cy="1645475"/>
          </a:xfrm>
        </p:grpSpPr>
        <p:sp>
          <p:nvSpPr>
            <p:cNvPr id="47" name="TextBox 69">
              <a:extLst>
                <a:ext uri="{FF2B5EF4-FFF2-40B4-BE49-F238E27FC236}">
                  <a16:creationId xmlns:a16="http://schemas.microsoft.com/office/drawing/2014/main" id="{06B38DD5-8C42-C330-9490-4A0809DF5672}"/>
                </a:ext>
              </a:extLst>
            </p:cNvPr>
            <p:cNvSpPr txBox="1"/>
            <p:nvPr/>
          </p:nvSpPr>
          <p:spPr>
            <a:xfrm>
              <a:off x="319755" y="4073748"/>
              <a:ext cx="2088993" cy="707886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ctr"/>
              <a:r>
                <a:rPr lang="en-US" sz="2000" noProof="1">
                  <a:solidFill>
                    <a:srgbClr val="257A9D"/>
                  </a:solidFill>
                  <a:latin typeface="Montserrat" panose="00000500000000000000" pitchFamily="2" charset="0"/>
                </a:rPr>
                <a:t>05 – Critères d’acceptance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A28B5DE-10F7-3656-ABB2-6E3DB79D6587}"/>
                </a:ext>
              </a:extLst>
            </p:cNvPr>
            <p:cNvSpPr/>
            <p:nvPr/>
          </p:nvSpPr>
          <p:spPr>
            <a:xfrm>
              <a:off x="319756" y="4765116"/>
              <a:ext cx="2088993" cy="95410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fr-FR" sz="1400" noProof="1">
                  <a:latin typeface="Montserrat" panose="00000500000000000000" pitchFamily="2" charset="0"/>
                </a:rPr>
                <a:t>95% des cas de test doivent etre valides par rapport la totalité des cas de tests</a:t>
              </a:r>
              <a:endParaRPr lang="en-US" sz="1400" noProof="1">
                <a:latin typeface="Montserrat" panose="00000500000000000000" pitchFamily="2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3AE4D07-1D03-59E7-BAF7-061268805EE3}"/>
              </a:ext>
            </a:extLst>
          </p:cNvPr>
          <p:cNvGrpSpPr/>
          <p:nvPr/>
        </p:nvGrpSpPr>
        <p:grpSpPr>
          <a:xfrm>
            <a:off x="3934054" y="1811180"/>
            <a:ext cx="4522854" cy="4333089"/>
            <a:chOff x="3624214" y="1501726"/>
            <a:chExt cx="4943572" cy="4943572"/>
          </a:xfrm>
        </p:grpSpPr>
        <p:grpSp>
          <p:nvGrpSpPr>
            <p:cNvPr id="7" name="Group 94">
              <a:extLst>
                <a:ext uri="{FF2B5EF4-FFF2-40B4-BE49-F238E27FC236}">
                  <a16:creationId xmlns:a16="http://schemas.microsoft.com/office/drawing/2014/main" id="{1C1F751F-7917-9789-70B0-710552F49459}"/>
                </a:ext>
              </a:extLst>
            </p:cNvPr>
            <p:cNvGrpSpPr/>
            <p:nvPr/>
          </p:nvGrpSpPr>
          <p:grpSpPr>
            <a:xfrm>
              <a:off x="3843870" y="2511028"/>
              <a:ext cx="788788" cy="2529655"/>
              <a:chOff x="3843870" y="2511028"/>
              <a:chExt cx="788788" cy="2529655"/>
            </a:xfrm>
          </p:grpSpPr>
          <p:sp>
            <p:nvSpPr>
              <p:cNvPr id="9" name="Freeform: Shape 47">
                <a:extLst>
                  <a:ext uri="{FF2B5EF4-FFF2-40B4-BE49-F238E27FC236}">
                    <a16:creationId xmlns:a16="http://schemas.microsoft.com/office/drawing/2014/main" id="{7329DF57-43EF-C7A3-8027-AA1F1D94E7D5}"/>
                  </a:ext>
                </a:extLst>
              </p:cNvPr>
              <p:cNvSpPr/>
              <p:nvPr/>
            </p:nvSpPr>
            <p:spPr>
              <a:xfrm>
                <a:off x="3851275" y="2996952"/>
                <a:ext cx="530196" cy="2043731"/>
              </a:xfrm>
              <a:custGeom>
                <a:avLst/>
                <a:gdLst>
                  <a:gd name="connsiteX0" fmla="*/ 225587 w 530196"/>
                  <a:gd name="connsiteY0" fmla="*/ 0 h 2043731"/>
                  <a:gd name="connsiteX1" fmla="*/ 476178 w 530196"/>
                  <a:gd name="connsiteY1" fmla="*/ 0 h 2043731"/>
                  <a:gd name="connsiteX2" fmla="*/ 468376 w 530196"/>
                  <a:gd name="connsiteY2" fmla="*/ 12852 h 2043731"/>
                  <a:gd name="connsiteX3" fmla="*/ 347135 w 530196"/>
                  <a:gd name="connsiteY3" fmla="*/ 281383 h 2043731"/>
                  <a:gd name="connsiteX4" fmla="*/ 308901 w 530196"/>
                  <a:gd name="connsiteY4" fmla="*/ 399257 h 2043731"/>
                  <a:gd name="connsiteX5" fmla="*/ 289394 w 530196"/>
                  <a:gd name="connsiteY5" fmla="*/ 471415 h 2043731"/>
                  <a:gd name="connsiteX6" fmla="*/ 271574 w 530196"/>
                  <a:gd name="connsiteY6" fmla="*/ 544516 h 2043731"/>
                  <a:gd name="connsiteX7" fmla="*/ 260546 w 530196"/>
                  <a:gd name="connsiteY7" fmla="*/ 602144 h 2043731"/>
                  <a:gd name="connsiteX8" fmla="*/ 254457 w 530196"/>
                  <a:gd name="connsiteY8" fmla="*/ 642064 h 2043731"/>
                  <a:gd name="connsiteX9" fmla="*/ 252906 w 530196"/>
                  <a:gd name="connsiteY9" fmla="*/ 642064 h 2043731"/>
                  <a:gd name="connsiteX10" fmla="*/ 247826 w 530196"/>
                  <a:gd name="connsiteY10" fmla="*/ 668607 h 2043731"/>
                  <a:gd name="connsiteX11" fmla="*/ 224549 w 530196"/>
                  <a:gd name="connsiteY11" fmla="*/ 976465 h 2043731"/>
                  <a:gd name="connsiteX12" fmla="*/ 492202 w 530196"/>
                  <a:gd name="connsiteY12" fmla="*/ 1982816 h 2043731"/>
                  <a:gd name="connsiteX13" fmla="*/ 530196 w 530196"/>
                  <a:gd name="connsiteY13" fmla="*/ 2043731 h 2043731"/>
                  <a:gd name="connsiteX14" fmla="*/ 441062 w 530196"/>
                  <a:gd name="connsiteY14" fmla="*/ 2036984 h 2043731"/>
                  <a:gd name="connsiteX15" fmla="*/ 258802 w 530196"/>
                  <a:gd name="connsiteY15" fmla="*/ 2023188 h 2043731"/>
                  <a:gd name="connsiteX16" fmla="*/ 209685 w 530196"/>
                  <a:gd name="connsiteY16" fmla="*/ 1925760 h 2043731"/>
                  <a:gd name="connsiteX17" fmla="*/ 0 w 530196"/>
                  <a:gd name="connsiteY17" fmla="*/ 976465 h 2043731"/>
                  <a:gd name="connsiteX18" fmla="*/ 25865 w 530196"/>
                  <a:gd name="connsiteY18" fmla="*/ 634398 h 2043731"/>
                  <a:gd name="connsiteX19" fmla="*/ 40001 w 530196"/>
                  <a:gd name="connsiteY19" fmla="*/ 560538 h 2043731"/>
                  <a:gd name="connsiteX20" fmla="*/ 45607 w 530196"/>
                  <a:gd name="connsiteY20" fmla="*/ 523786 h 2043731"/>
                  <a:gd name="connsiteX21" fmla="*/ 51203 w 530196"/>
                  <a:gd name="connsiteY21" fmla="*/ 502008 h 2043731"/>
                  <a:gd name="connsiteX22" fmla="*/ 57483 w 530196"/>
                  <a:gd name="connsiteY22" fmla="*/ 469199 h 2043731"/>
                  <a:gd name="connsiteX23" fmla="*/ 100922 w 530196"/>
                  <a:gd name="connsiteY23" fmla="*/ 308524 h 2043731"/>
                  <a:gd name="connsiteX24" fmla="*/ 103943 w 530196"/>
                  <a:gd name="connsiteY24" fmla="*/ 300265 h 2043731"/>
                  <a:gd name="connsiteX25" fmla="*/ 176408 w 530196"/>
                  <a:gd name="connsiteY25" fmla="*/ 102154 h 204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0196" h="2043731">
                    <a:moveTo>
                      <a:pt x="225587" y="0"/>
                    </a:moveTo>
                    <a:lnTo>
                      <a:pt x="476178" y="0"/>
                    </a:lnTo>
                    <a:lnTo>
                      <a:pt x="468376" y="12852"/>
                    </a:lnTo>
                    <a:cubicBezTo>
                      <a:pt x="421727" y="98791"/>
                      <a:pt x="381123" y="188491"/>
                      <a:pt x="347135" y="281383"/>
                    </a:cubicBezTo>
                    <a:lnTo>
                      <a:pt x="308901" y="399257"/>
                    </a:lnTo>
                    <a:lnTo>
                      <a:pt x="289394" y="471415"/>
                    </a:lnTo>
                    <a:lnTo>
                      <a:pt x="271574" y="544516"/>
                    </a:lnTo>
                    <a:lnTo>
                      <a:pt x="260546" y="602144"/>
                    </a:lnTo>
                    <a:lnTo>
                      <a:pt x="254457" y="642064"/>
                    </a:lnTo>
                    <a:lnTo>
                      <a:pt x="252906" y="642064"/>
                    </a:lnTo>
                    <a:lnTo>
                      <a:pt x="247826" y="668607"/>
                    </a:lnTo>
                    <a:cubicBezTo>
                      <a:pt x="232499" y="768989"/>
                      <a:pt x="224549" y="871799"/>
                      <a:pt x="224549" y="976465"/>
                    </a:cubicBezTo>
                    <a:cubicBezTo>
                      <a:pt x="224549" y="1342859"/>
                      <a:pt x="321931" y="1686477"/>
                      <a:pt x="492202" y="1982816"/>
                    </a:cubicBezTo>
                    <a:lnTo>
                      <a:pt x="530196" y="2043731"/>
                    </a:lnTo>
                    <a:lnTo>
                      <a:pt x="441062" y="2036984"/>
                    </a:lnTo>
                    <a:lnTo>
                      <a:pt x="258802" y="2023188"/>
                    </a:lnTo>
                    <a:lnTo>
                      <a:pt x="209685" y="1925760"/>
                    </a:lnTo>
                    <a:cubicBezTo>
                      <a:pt x="75144" y="1637403"/>
                      <a:pt x="-1" y="1315719"/>
                      <a:pt x="0" y="976465"/>
                    </a:cubicBezTo>
                    <a:cubicBezTo>
                      <a:pt x="0" y="860167"/>
                      <a:pt x="8833" y="745933"/>
                      <a:pt x="25865" y="634398"/>
                    </a:cubicBezTo>
                    <a:lnTo>
                      <a:pt x="40001" y="560538"/>
                    </a:lnTo>
                    <a:lnTo>
                      <a:pt x="45607" y="523786"/>
                    </a:lnTo>
                    <a:lnTo>
                      <a:pt x="51203" y="502008"/>
                    </a:lnTo>
                    <a:lnTo>
                      <a:pt x="57483" y="469199"/>
                    </a:lnTo>
                    <a:cubicBezTo>
                      <a:pt x="70019" y="414860"/>
                      <a:pt x="84525" y="361276"/>
                      <a:pt x="100922" y="308524"/>
                    </a:cubicBezTo>
                    <a:lnTo>
                      <a:pt x="103943" y="300265"/>
                    </a:lnTo>
                    <a:lnTo>
                      <a:pt x="176408" y="102154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0" name="Freeform: Shape 10">
                <a:extLst>
                  <a:ext uri="{FF2B5EF4-FFF2-40B4-BE49-F238E27FC236}">
                    <a16:creationId xmlns:a16="http://schemas.microsoft.com/office/drawing/2014/main" id="{3F2F0750-2DB8-44E9-338D-2590AC1A43B1}"/>
                  </a:ext>
                </a:extLst>
              </p:cNvPr>
              <p:cNvSpPr/>
              <p:nvPr/>
            </p:nvSpPr>
            <p:spPr>
              <a:xfrm rot="17318402">
                <a:off x="3692862" y="3481992"/>
                <a:ext cx="648072" cy="346056"/>
              </a:xfrm>
              <a:custGeom>
                <a:avLst/>
                <a:gdLst>
                  <a:gd name="connsiteX0" fmla="*/ 648072 w 648072"/>
                  <a:gd name="connsiteY0" fmla="*/ 342 h 346056"/>
                  <a:gd name="connsiteX1" fmla="*/ 648072 w 648072"/>
                  <a:gd name="connsiteY1" fmla="*/ 225684 h 346056"/>
                  <a:gd name="connsiteX2" fmla="*/ 615065 w 648072"/>
                  <a:gd name="connsiteY2" fmla="*/ 226069 h 346056"/>
                  <a:gd name="connsiteX3" fmla="*/ 540458 w 648072"/>
                  <a:gd name="connsiteY3" fmla="*/ 230649 h 346056"/>
                  <a:gd name="connsiteX4" fmla="*/ 465495 w 648072"/>
                  <a:gd name="connsiteY4" fmla="*/ 237128 h 346056"/>
                  <a:gd name="connsiteX5" fmla="*/ 407366 w 648072"/>
                  <a:gd name="connsiteY5" fmla="*/ 245098 h 346056"/>
                  <a:gd name="connsiteX6" fmla="*/ 367593 w 648072"/>
                  <a:gd name="connsiteY6" fmla="*/ 252087 h 346056"/>
                  <a:gd name="connsiteX7" fmla="*/ 367098 w 648072"/>
                  <a:gd name="connsiteY7" fmla="*/ 250618 h 346056"/>
                  <a:gd name="connsiteX8" fmla="*/ 340323 w 648072"/>
                  <a:gd name="connsiteY8" fmla="*/ 254288 h 346056"/>
                  <a:gd name="connsiteX9" fmla="*/ 41174 w 648072"/>
                  <a:gd name="connsiteY9" fmla="*/ 330630 h 346056"/>
                  <a:gd name="connsiteX10" fmla="*/ 0 w 648072"/>
                  <a:gd name="connsiteY10" fmla="*/ 346056 h 346056"/>
                  <a:gd name="connsiteX11" fmla="*/ 0 w 648072"/>
                  <a:gd name="connsiteY11" fmla="*/ 108813 h 346056"/>
                  <a:gd name="connsiteX12" fmla="*/ 135250 w 648072"/>
                  <a:gd name="connsiteY12" fmla="*/ 68825 h 346056"/>
                  <a:gd name="connsiteX13" fmla="*/ 301794 w 648072"/>
                  <a:gd name="connsiteY13" fmla="*/ 33036 h 346056"/>
                  <a:gd name="connsiteX14" fmla="*/ 376298 w 648072"/>
                  <a:gd name="connsiteY14" fmla="*/ 22823 h 346056"/>
                  <a:gd name="connsiteX15" fmla="*/ 412914 w 648072"/>
                  <a:gd name="connsiteY15" fmla="*/ 16388 h 346056"/>
                  <a:gd name="connsiteX16" fmla="*/ 435338 w 648072"/>
                  <a:gd name="connsiteY16" fmla="*/ 14730 h 346056"/>
                  <a:gd name="connsiteX17" fmla="*/ 468434 w 648072"/>
                  <a:gd name="connsiteY17" fmla="*/ 10194 h 346056"/>
                  <a:gd name="connsiteX18" fmla="*/ 634565 w 648072"/>
                  <a:gd name="connsiteY18" fmla="*/ 0 h 346056"/>
                  <a:gd name="connsiteX19" fmla="*/ 643356 w 648072"/>
                  <a:gd name="connsiteY19" fmla="*/ 222 h 34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48072" h="346056">
                    <a:moveTo>
                      <a:pt x="648072" y="342"/>
                    </a:moveTo>
                    <a:lnTo>
                      <a:pt x="648072" y="225684"/>
                    </a:lnTo>
                    <a:lnTo>
                      <a:pt x="615065" y="226069"/>
                    </a:lnTo>
                    <a:lnTo>
                      <a:pt x="540458" y="230649"/>
                    </a:lnTo>
                    <a:lnTo>
                      <a:pt x="465495" y="237128"/>
                    </a:lnTo>
                    <a:lnTo>
                      <a:pt x="407366" y="245098"/>
                    </a:lnTo>
                    <a:lnTo>
                      <a:pt x="367593" y="252087"/>
                    </a:lnTo>
                    <a:lnTo>
                      <a:pt x="367098" y="250618"/>
                    </a:lnTo>
                    <a:lnTo>
                      <a:pt x="340323" y="254288"/>
                    </a:lnTo>
                    <a:cubicBezTo>
                      <a:pt x="240308" y="271849"/>
                      <a:pt x="140350" y="297176"/>
                      <a:pt x="41174" y="330630"/>
                    </a:cubicBezTo>
                    <a:lnTo>
                      <a:pt x="0" y="346056"/>
                    </a:lnTo>
                    <a:lnTo>
                      <a:pt x="0" y="108813"/>
                    </a:lnTo>
                    <a:lnTo>
                      <a:pt x="135250" y="68825"/>
                    </a:lnTo>
                    <a:cubicBezTo>
                      <a:pt x="190682" y="54704"/>
                      <a:pt x="246230" y="42791"/>
                      <a:pt x="301794" y="33036"/>
                    </a:cubicBezTo>
                    <a:lnTo>
                      <a:pt x="376298" y="22823"/>
                    </a:lnTo>
                    <a:lnTo>
                      <a:pt x="412914" y="16388"/>
                    </a:lnTo>
                    <a:lnTo>
                      <a:pt x="435338" y="14730"/>
                    </a:lnTo>
                    <a:lnTo>
                      <a:pt x="468434" y="10194"/>
                    </a:lnTo>
                    <a:cubicBezTo>
                      <a:pt x="523929" y="4705"/>
                      <a:pt x="579339" y="1323"/>
                      <a:pt x="634565" y="0"/>
                    </a:cubicBezTo>
                    <a:lnTo>
                      <a:pt x="643356" y="22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11" name="Freeform: Shape 31">
                <a:extLst>
                  <a:ext uri="{FF2B5EF4-FFF2-40B4-BE49-F238E27FC236}">
                    <a16:creationId xmlns:a16="http://schemas.microsoft.com/office/drawing/2014/main" id="{0EE3741F-2129-B7C2-87F2-F84C31E6BC9A}"/>
                  </a:ext>
                </a:extLst>
              </p:cNvPr>
              <p:cNvSpPr/>
              <p:nvPr/>
            </p:nvSpPr>
            <p:spPr>
              <a:xfrm>
                <a:off x="3956938" y="2511028"/>
                <a:ext cx="675720" cy="1010750"/>
              </a:xfrm>
              <a:custGeom>
                <a:avLst/>
                <a:gdLst>
                  <a:gd name="connsiteX0" fmla="*/ 437460 w 675720"/>
                  <a:gd name="connsiteY0" fmla="*/ 0 h 1010750"/>
                  <a:gd name="connsiteX1" fmla="*/ 503310 w 675720"/>
                  <a:gd name="connsiteY1" fmla="*/ 279350 h 1010750"/>
                  <a:gd name="connsiteX2" fmla="*/ 503308 w 675720"/>
                  <a:gd name="connsiteY2" fmla="*/ 279350 h 1010750"/>
                  <a:gd name="connsiteX3" fmla="*/ 675720 w 675720"/>
                  <a:gd name="connsiteY3" fmla="*/ 1010750 h 1010750"/>
                  <a:gd name="connsiteX4" fmla="*/ 212507 w 675720"/>
                  <a:gd name="connsiteY4" fmla="*/ 853588 h 1010750"/>
                  <a:gd name="connsiteX5" fmla="*/ 0 w 675720"/>
                  <a:gd name="connsiteY5" fmla="*/ 781488 h 1010750"/>
                  <a:gd name="connsiteX6" fmla="*/ 70745 w 675720"/>
                  <a:gd name="connsiteY6" fmla="*/ 588080 h 1010750"/>
                  <a:gd name="connsiteX7" fmla="*/ 406937 w 675720"/>
                  <a:gd name="connsiteY7" fmla="*/ 33606 h 1010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5720" h="1010750">
                    <a:moveTo>
                      <a:pt x="437460" y="0"/>
                    </a:moveTo>
                    <a:lnTo>
                      <a:pt x="503310" y="279350"/>
                    </a:lnTo>
                    <a:lnTo>
                      <a:pt x="503308" y="279350"/>
                    </a:lnTo>
                    <a:lnTo>
                      <a:pt x="675720" y="1010750"/>
                    </a:lnTo>
                    <a:lnTo>
                      <a:pt x="212507" y="853588"/>
                    </a:lnTo>
                    <a:lnTo>
                      <a:pt x="0" y="781488"/>
                    </a:lnTo>
                    <a:lnTo>
                      <a:pt x="70745" y="588080"/>
                    </a:lnTo>
                    <a:cubicBezTo>
                      <a:pt x="155939" y="386531"/>
                      <a:pt x="269696" y="200013"/>
                      <a:pt x="406937" y="3360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2" name="Group 90">
              <a:extLst>
                <a:ext uri="{FF2B5EF4-FFF2-40B4-BE49-F238E27FC236}">
                  <a16:creationId xmlns:a16="http://schemas.microsoft.com/office/drawing/2014/main" id="{6A8D06E1-B3E4-4965-2B93-54561FD6C1CE}"/>
                </a:ext>
              </a:extLst>
            </p:cNvPr>
            <p:cNvGrpSpPr/>
            <p:nvPr/>
          </p:nvGrpSpPr>
          <p:grpSpPr>
            <a:xfrm>
              <a:off x="4465101" y="1727200"/>
              <a:ext cx="2494530" cy="972581"/>
              <a:chOff x="4465101" y="1727200"/>
              <a:chExt cx="2494530" cy="972581"/>
            </a:xfrm>
          </p:grpSpPr>
          <p:sp>
            <p:nvSpPr>
              <p:cNvPr id="13" name="Freeform: Shape 48">
                <a:extLst>
                  <a:ext uri="{FF2B5EF4-FFF2-40B4-BE49-F238E27FC236}">
                    <a16:creationId xmlns:a16="http://schemas.microsoft.com/office/drawing/2014/main" id="{244C177C-4064-CD56-9820-664479D0D3A2}"/>
                  </a:ext>
                </a:extLst>
              </p:cNvPr>
              <p:cNvSpPr/>
              <p:nvPr/>
            </p:nvSpPr>
            <p:spPr>
              <a:xfrm>
                <a:off x="4465101" y="1727200"/>
                <a:ext cx="1940217" cy="972581"/>
              </a:xfrm>
              <a:custGeom>
                <a:avLst/>
                <a:gdLst>
                  <a:gd name="connsiteX0" fmla="*/ 1630899 w 1940217"/>
                  <a:gd name="connsiteY0" fmla="*/ 0 h 972581"/>
                  <a:gd name="connsiteX1" fmla="*/ 1860561 w 1940217"/>
                  <a:gd name="connsiteY1" fmla="*/ 11599 h 972581"/>
                  <a:gd name="connsiteX2" fmla="*/ 1940217 w 1940217"/>
                  <a:gd name="connsiteY2" fmla="*/ 23758 h 972581"/>
                  <a:gd name="connsiteX3" fmla="*/ 1940217 w 1940217"/>
                  <a:gd name="connsiteY3" fmla="*/ 250595 h 972581"/>
                  <a:gd name="connsiteX4" fmla="*/ 1837624 w 1940217"/>
                  <a:gd name="connsiteY4" fmla="*/ 234937 h 972581"/>
                  <a:gd name="connsiteX5" fmla="*/ 1630899 w 1940217"/>
                  <a:gd name="connsiteY5" fmla="*/ 224498 h 972581"/>
                  <a:gd name="connsiteX6" fmla="*/ 1630899 w 1940217"/>
                  <a:gd name="connsiteY6" fmla="*/ 224508 h 972581"/>
                  <a:gd name="connsiteX7" fmla="*/ 1223768 w 1940217"/>
                  <a:gd name="connsiteY7" fmla="*/ 265587 h 972581"/>
                  <a:gd name="connsiteX8" fmla="*/ 1040292 w 1940217"/>
                  <a:gd name="connsiteY8" fmla="*/ 312805 h 972581"/>
                  <a:gd name="connsiteX9" fmla="*/ 999204 w 1940217"/>
                  <a:gd name="connsiteY9" fmla="*/ 326753 h 972581"/>
                  <a:gd name="connsiteX10" fmla="*/ 870246 w 1940217"/>
                  <a:gd name="connsiteY10" fmla="*/ 373993 h 972581"/>
                  <a:gd name="connsiteX11" fmla="*/ 771678 w 1940217"/>
                  <a:gd name="connsiteY11" fmla="*/ 415979 h 972581"/>
                  <a:gd name="connsiteX12" fmla="*/ 72039 w 1940217"/>
                  <a:gd name="connsiteY12" fmla="*/ 960273 h 972581"/>
                  <a:gd name="connsiteX13" fmla="*/ 62843 w 1940217"/>
                  <a:gd name="connsiteY13" fmla="*/ 972581 h 972581"/>
                  <a:gd name="connsiteX14" fmla="*/ 45976 w 1940217"/>
                  <a:gd name="connsiteY14" fmla="*/ 901031 h 972581"/>
                  <a:gd name="connsiteX15" fmla="*/ 45978 w 1940217"/>
                  <a:gd name="connsiteY15" fmla="*/ 901031 h 972581"/>
                  <a:gd name="connsiteX16" fmla="*/ 0 w 1940217"/>
                  <a:gd name="connsiteY16" fmla="*/ 705983 h 972581"/>
                  <a:gd name="connsiteX17" fmla="*/ 43656 w 1940217"/>
                  <a:gd name="connsiteY17" fmla="*/ 657918 h 972581"/>
                  <a:gd name="connsiteX18" fmla="*/ 833395 w 1940217"/>
                  <a:gd name="connsiteY18" fmla="*/ 145905 h 972581"/>
                  <a:gd name="connsiteX19" fmla="*/ 963387 w 1940217"/>
                  <a:gd name="connsiteY19" fmla="*/ 100995 h 972581"/>
                  <a:gd name="connsiteX20" fmla="*/ 963403 w 1940217"/>
                  <a:gd name="connsiteY20" fmla="*/ 100989 h 972581"/>
                  <a:gd name="connsiteX21" fmla="*/ 1630899 w 1940217"/>
                  <a:gd name="connsiteY21" fmla="*/ 0 h 972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40217" h="972581">
                    <a:moveTo>
                      <a:pt x="1630899" y="0"/>
                    </a:moveTo>
                    <a:cubicBezTo>
                      <a:pt x="1708433" y="0"/>
                      <a:pt x="1785050" y="3929"/>
                      <a:pt x="1860561" y="11599"/>
                    </a:cubicBezTo>
                    <a:lnTo>
                      <a:pt x="1940217" y="23758"/>
                    </a:lnTo>
                    <a:lnTo>
                      <a:pt x="1940217" y="250595"/>
                    </a:lnTo>
                    <a:lnTo>
                      <a:pt x="1837624" y="234937"/>
                    </a:lnTo>
                    <a:cubicBezTo>
                      <a:pt x="1769656" y="228034"/>
                      <a:pt x="1700692" y="224498"/>
                      <a:pt x="1630899" y="224498"/>
                    </a:cubicBezTo>
                    <a:lnTo>
                      <a:pt x="1630899" y="224508"/>
                    </a:lnTo>
                    <a:cubicBezTo>
                      <a:pt x="1491437" y="224508"/>
                      <a:pt x="1355275" y="238653"/>
                      <a:pt x="1223768" y="265587"/>
                    </a:cubicBezTo>
                    <a:lnTo>
                      <a:pt x="1040292" y="312805"/>
                    </a:lnTo>
                    <a:lnTo>
                      <a:pt x="999204" y="326753"/>
                    </a:lnTo>
                    <a:lnTo>
                      <a:pt x="870246" y="373993"/>
                    </a:lnTo>
                    <a:lnTo>
                      <a:pt x="771678" y="415979"/>
                    </a:lnTo>
                    <a:cubicBezTo>
                      <a:pt x="499848" y="544020"/>
                      <a:pt x="261165" y="730927"/>
                      <a:pt x="72039" y="960273"/>
                    </a:cubicBezTo>
                    <a:lnTo>
                      <a:pt x="62843" y="972581"/>
                    </a:lnTo>
                    <a:lnTo>
                      <a:pt x="45976" y="901031"/>
                    </a:lnTo>
                    <a:lnTo>
                      <a:pt x="45978" y="901031"/>
                    </a:lnTo>
                    <a:lnTo>
                      <a:pt x="0" y="705983"/>
                    </a:lnTo>
                    <a:lnTo>
                      <a:pt x="43656" y="657918"/>
                    </a:lnTo>
                    <a:cubicBezTo>
                      <a:pt x="265808" y="435618"/>
                      <a:pt x="534304" y="259694"/>
                      <a:pt x="833395" y="145905"/>
                    </a:cubicBezTo>
                    <a:lnTo>
                      <a:pt x="963387" y="100995"/>
                    </a:lnTo>
                    <a:lnTo>
                      <a:pt x="963403" y="100989"/>
                    </a:lnTo>
                    <a:cubicBezTo>
                      <a:pt x="1174267" y="35357"/>
                      <a:pt x="1398459" y="0"/>
                      <a:pt x="16308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4" name="Freeform: Shape 6">
                <a:extLst>
                  <a:ext uri="{FF2B5EF4-FFF2-40B4-BE49-F238E27FC236}">
                    <a16:creationId xmlns:a16="http://schemas.microsoft.com/office/drawing/2014/main" id="{BF3090D9-DC5C-DC10-33D9-CCCD43B01894}"/>
                  </a:ext>
                </a:extLst>
              </p:cNvPr>
              <p:cNvSpPr/>
              <p:nvPr/>
            </p:nvSpPr>
            <p:spPr>
              <a:xfrm>
                <a:off x="5431281" y="1727832"/>
                <a:ext cx="648072" cy="338219"/>
              </a:xfrm>
              <a:custGeom>
                <a:avLst/>
                <a:gdLst>
                  <a:gd name="connsiteX0" fmla="*/ 648072 w 648072"/>
                  <a:gd name="connsiteY0" fmla="*/ 0 h 338219"/>
                  <a:gd name="connsiteX1" fmla="*/ 648072 w 648072"/>
                  <a:gd name="connsiteY1" fmla="*/ 224718 h 338219"/>
                  <a:gd name="connsiteX2" fmla="*/ 458171 w 648072"/>
                  <a:gd name="connsiteY2" fmla="*/ 234316 h 338219"/>
                  <a:gd name="connsiteX3" fmla="*/ 257588 w 648072"/>
                  <a:gd name="connsiteY3" fmla="*/ 264956 h 338219"/>
                  <a:gd name="connsiteX4" fmla="*/ 74112 w 648072"/>
                  <a:gd name="connsiteY4" fmla="*/ 312174 h 338219"/>
                  <a:gd name="connsiteX5" fmla="*/ 33024 w 648072"/>
                  <a:gd name="connsiteY5" fmla="*/ 326122 h 338219"/>
                  <a:gd name="connsiteX6" fmla="*/ 0 w 648072"/>
                  <a:gd name="connsiteY6" fmla="*/ 338219 h 338219"/>
                  <a:gd name="connsiteX7" fmla="*/ 0 w 648072"/>
                  <a:gd name="connsiteY7" fmla="*/ 99606 h 338219"/>
                  <a:gd name="connsiteX8" fmla="*/ 157791 w 648072"/>
                  <a:gd name="connsiteY8" fmla="*/ 56890 h 338219"/>
                  <a:gd name="connsiteX9" fmla="*/ 492015 w 648072"/>
                  <a:gd name="connsiteY9" fmla="*/ 5919 h 33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8072" h="338219">
                    <a:moveTo>
                      <a:pt x="648072" y="0"/>
                    </a:moveTo>
                    <a:lnTo>
                      <a:pt x="648072" y="224718"/>
                    </a:lnTo>
                    <a:lnTo>
                      <a:pt x="458171" y="234316"/>
                    </a:lnTo>
                    <a:cubicBezTo>
                      <a:pt x="390259" y="241219"/>
                      <a:pt x="323342" y="251489"/>
                      <a:pt x="257588" y="264956"/>
                    </a:cubicBezTo>
                    <a:lnTo>
                      <a:pt x="74112" y="312174"/>
                    </a:lnTo>
                    <a:lnTo>
                      <a:pt x="33024" y="326122"/>
                    </a:lnTo>
                    <a:lnTo>
                      <a:pt x="0" y="338219"/>
                    </a:lnTo>
                    <a:lnTo>
                      <a:pt x="0" y="99606"/>
                    </a:lnTo>
                    <a:lnTo>
                      <a:pt x="157791" y="56890"/>
                    </a:lnTo>
                    <a:cubicBezTo>
                      <a:pt x="266396" y="31802"/>
                      <a:pt x="378016" y="14600"/>
                      <a:pt x="492015" y="591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15" name="Freeform: Shape 33">
                <a:extLst>
                  <a:ext uri="{FF2B5EF4-FFF2-40B4-BE49-F238E27FC236}">
                    <a16:creationId xmlns:a16="http://schemas.microsoft.com/office/drawing/2014/main" id="{B2C96530-B525-6C0B-4BE3-A20322F65064}"/>
                  </a:ext>
                </a:extLst>
              </p:cNvPr>
              <p:cNvSpPr/>
              <p:nvPr/>
            </p:nvSpPr>
            <p:spPr>
              <a:xfrm>
                <a:off x="6078534" y="1733622"/>
                <a:ext cx="881097" cy="720801"/>
              </a:xfrm>
              <a:custGeom>
                <a:avLst/>
                <a:gdLst>
                  <a:gd name="connsiteX0" fmla="*/ 17465 w 881097"/>
                  <a:gd name="connsiteY0" fmla="*/ 218076 h 720801"/>
                  <a:gd name="connsiteX1" fmla="*/ 17466 w 881097"/>
                  <a:gd name="connsiteY1" fmla="*/ 218086 h 720801"/>
                  <a:gd name="connsiteX2" fmla="*/ 17467 w 881097"/>
                  <a:gd name="connsiteY2" fmla="*/ 218086 h 720801"/>
                  <a:gd name="connsiteX3" fmla="*/ 17466 w 881097"/>
                  <a:gd name="connsiteY3" fmla="*/ 218076 h 720801"/>
                  <a:gd name="connsiteX4" fmla="*/ 144605 w 881097"/>
                  <a:gd name="connsiteY4" fmla="*/ 0 h 720801"/>
                  <a:gd name="connsiteX5" fmla="*/ 247128 w 881097"/>
                  <a:gd name="connsiteY5" fmla="*/ 5178 h 720801"/>
                  <a:gd name="connsiteX6" fmla="*/ 685427 w 881097"/>
                  <a:gd name="connsiteY6" fmla="*/ 94579 h 720801"/>
                  <a:gd name="connsiteX7" fmla="*/ 881097 w 881097"/>
                  <a:gd name="connsiteY7" fmla="*/ 166203 h 720801"/>
                  <a:gd name="connsiteX8" fmla="*/ 641813 w 881097"/>
                  <a:gd name="connsiteY8" fmla="*/ 317443 h 720801"/>
                  <a:gd name="connsiteX9" fmla="*/ 3640 w 881097"/>
                  <a:gd name="connsiteY9" fmla="*/ 720801 h 720801"/>
                  <a:gd name="connsiteX10" fmla="*/ 1103 w 881097"/>
                  <a:gd name="connsiteY10" fmla="*/ 218913 h 720801"/>
                  <a:gd name="connsiteX11" fmla="*/ 1102 w 881097"/>
                  <a:gd name="connsiteY11" fmla="*/ 218913 h 720801"/>
                  <a:gd name="connsiteX12" fmla="*/ 0 w 881097"/>
                  <a:gd name="connsiteY12" fmla="*/ 730 h 72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81097" h="720801">
                    <a:moveTo>
                      <a:pt x="17465" y="218076"/>
                    </a:moveTo>
                    <a:lnTo>
                      <a:pt x="17466" y="218086"/>
                    </a:lnTo>
                    <a:lnTo>
                      <a:pt x="17467" y="218086"/>
                    </a:lnTo>
                    <a:lnTo>
                      <a:pt x="17466" y="218076"/>
                    </a:lnTo>
                    <a:close/>
                    <a:moveTo>
                      <a:pt x="144605" y="0"/>
                    </a:moveTo>
                    <a:lnTo>
                      <a:pt x="247128" y="5178"/>
                    </a:lnTo>
                    <a:cubicBezTo>
                      <a:pt x="398151" y="20517"/>
                      <a:pt x="544752" y="50820"/>
                      <a:pt x="685427" y="94579"/>
                    </a:cubicBezTo>
                    <a:lnTo>
                      <a:pt x="881097" y="166203"/>
                    </a:lnTo>
                    <a:lnTo>
                      <a:pt x="641813" y="317443"/>
                    </a:lnTo>
                    <a:lnTo>
                      <a:pt x="3640" y="720801"/>
                    </a:lnTo>
                    <a:lnTo>
                      <a:pt x="1103" y="218913"/>
                    </a:lnTo>
                    <a:lnTo>
                      <a:pt x="1102" y="218913"/>
                    </a:lnTo>
                    <a:lnTo>
                      <a:pt x="0" y="73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6" name="Group 91">
              <a:extLst>
                <a:ext uri="{FF2B5EF4-FFF2-40B4-BE49-F238E27FC236}">
                  <a16:creationId xmlns:a16="http://schemas.microsoft.com/office/drawing/2014/main" id="{F7D6B610-A203-C9A1-352F-170D4114AE9D}"/>
                </a:ext>
              </a:extLst>
            </p:cNvPr>
            <p:cNvGrpSpPr/>
            <p:nvPr/>
          </p:nvGrpSpPr>
          <p:grpSpPr>
            <a:xfrm>
              <a:off x="6857442" y="1957702"/>
              <a:ext cx="1484873" cy="2189180"/>
              <a:chOff x="6857442" y="1957702"/>
              <a:chExt cx="1484873" cy="2189180"/>
            </a:xfrm>
          </p:grpSpPr>
          <p:sp>
            <p:nvSpPr>
              <p:cNvPr id="17" name="Freeform: Shape 49">
                <a:extLst>
                  <a:ext uri="{FF2B5EF4-FFF2-40B4-BE49-F238E27FC236}">
                    <a16:creationId xmlns:a16="http://schemas.microsoft.com/office/drawing/2014/main" id="{55066D76-3184-F0FB-1B09-2AA697B8CC5F}"/>
                  </a:ext>
                </a:extLst>
              </p:cNvPr>
              <p:cNvSpPr/>
              <p:nvPr/>
            </p:nvSpPr>
            <p:spPr>
              <a:xfrm>
                <a:off x="6857442" y="1957702"/>
                <a:ext cx="1439348" cy="1563779"/>
              </a:xfrm>
              <a:custGeom>
                <a:avLst/>
                <a:gdLst>
                  <a:gd name="connsiteX0" fmla="*/ 227109 w 1439348"/>
                  <a:gd name="connsiteY0" fmla="*/ 0 h 1563779"/>
                  <a:gd name="connsiteX1" fmla="*/ 279281 w 1439348"/>
                  <a:gd name="connsiteY1" fmla="*/ 24648 h 1563779"/>
                  <a:gd name="connsiteX2" fmla="*/ 1187246 w 1439348"/>
                  <a:gd name="connsiteY2" fmla="*/ 897700 h 1563779"/>
                  <a:gd name="connsiteX3" fmla="*/ 1199361 w 1439348"/>
                  <a:gd name="connsiteY3" fmla="*/ 921715 h 1563779"/>
                  <a:gd name="connsiteX4" fmla="*/ 1199539 w 1439348"/>
                  <a:gd name="connsiteY4" fmla="*/ 921715 h 1563779"/>
                  <a:gd name="connsiteX5" fmla="*/ 1213740 w 1439348"/>
                  <a:gd name="connsiteY5" fmla="*/ 945089 h 1563779"/>
                  <a:gd name="connsiteX6" fmla="*/ 1286429 w 1439348"/>
                  <a:gd name="connsiteY6" fmla="*/ 1091359 h 1563779"/>
                  <a:gd name="connsiteX7" fmla="*/ 1292768 w 1439348"/>
                  <a:gd name="connsiteY7" fmla="*/ 1106874 h 1563779"/>
                  <a:gd name="connsiteX8" fmla="*/ 1297530 w 1439348"/>
                  <a:gd name="connsiteY8" fmla="*/ 1116313 h 1563779"/>
                  <a:gd name="connsiteX9" fmla="*/ 1307031 w 1439348"/>
                  <a:gd name="connsiteY9" fmla="*/ 1141782 h 1563779"/>
                  <a:gd name="connsiteX10" fmla="*/ 1348559 w 1439348"/>
                  <a:gd name="connsiteY10" fmla="*/ 1243422 h 1563779"/>
                  <a:gd name="connsiteX11" fmla="*/ 1372793 w 1439348"/>
                  <a:gd name="connsiteY11" fmla="*/ 1318068 h 1563779"/>
                  <a:gd name="connsiteX12" fmla="*/ 1383876 w 1439348"/>
                  <a:gd name="connsiteY12" fmla="*/ 1347778 h 1563779"/>
                  <a:gd name="connsiteX13" fmla="*/ 1389356 w 1439348"/>
                  <a:gd name="connsiteY13" fmla="*/ 1369086 h 1563779"/>
                  <a:gd name="connsiteX14" fmla="*/ 1399651 w 1439348"/>
                  <a:gd name="connsiteY14" fmla="*/ 1400799 h 1563779"/>
                  <a:gd name="connsiteX15" fmla="*/ 1439231 w 1439348"/>
                  <a:gd name="connsiteY15" fmla="*/ 1563015 h 1563779"/>
                  <a:gd name="connsiteX16" fmla="*/ 1439348 w 1439348"/>
                  <a:gd name="connsiteY16" fmla="*/ 1563779 h 1563779"/>
                  <a:gd name="connsiteX17" fmla="*/ 1207528 w 1439348"/>
                  <a:gd name="connsiteY17" fmla="*/ 1563779 h 1563779"/>
                  <a:gd name="connsiteX18" fmla="*/ 1169153 w 1439348"/>
                  <a:gd name="connsiteY18" fmla="*/ 1414496 h 1563779"/>
                  <a:gd name="connsiteX19" fmla="*/ 1157043 w 1439348"/>
                  <a:gd name="connsiteY19" fmla="*/ 1381399 h 1563779"/>
                  <a:gd name="connsiteX20" fmla="*/ 1157042 w 1439348"/>
                  <a:gd name="connsiteY20" fmla="*/ 1381399 h 1563779"/>
                  <a:gd name="connsiteX21" fmla="*/ 1101191 w 1439348"/>
                  <a:gd name="connsiteY21" fmla="*/ 1228763 h 1563779"/>
                  <a:gd name="connsiteX22" fmla="*/ 25508 w 1439348"/>
                  <a:gd name="connsiteY22" fmla="*/ 152881 h 1563779"/>
                  <a:gd name="connsiteX23" fmla="*/ 0 w 1439348"/>
                  <a:gd name="connsiteY23" fmla="*/ 143544 h 1563779"/>
                  <a:gd name="connsiteX24" fmla="*/ 79394 w 1439348"/>
                  <a:gd name="connsiteY24" fmla="*/ 93363 h 1563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439348" h="1563779">
                    <a:moveTo>
                      <a:pt x="227109" y="0"/>
                    </a:moveTo>
                    <a:lnTo>
                      <a:pt x="279281" y="24648"/>
                    </a:lnTo>
                    <a:cubicBezTo>
                      <a:pt x="658659" y="223361"/>
                      <a:pt x="974241" y="527314"/>
                      <a:pt x="1187246" y="897700"/>
                    </a:cubicBezTo>
                    <a:lnTo>
                      <a:pt x="1199361" y="921715"/>
                    </a:lnTo>
                    <a:lnTo>
                      <a:pt x="1199539" y="921715"/>
                    </a:lnTo>
                    <a:lnTo>
                      <a:pt x="1213740" y="945089"/>
                    </a:lnTo>
                    <a:cubicBezTo>
                      <a:pt x="1239677" y="992828"/>
                      <a:pt x="1263933" y="1041611"/>
                      <a:pt x="1286429" y="1091359"/>
                    </a:cubicBezTo>
                    <a:lnTo>
                      <a:pt x="1292768" y="1106874"/>
                    </a:lnTo>
                    <a:lnTo>
                      <a:pt x="1297530" y="1116313"/>
                    </a:lnTo>
                    <a:lnTo>
                      <a:pt x="1307031" y="1141782"/>
                    </a:lnTo>
                    <a:lnTo>
                      <a:pt x="1348559" y="1243422"/>
                    </a:lnTo>
                    <a:lnTo>
                      <a:pt x="1372793" y="1318068"/>
                    </a:lnTo>
                    <a:lnTo>
                      <a:pt x="1383876" y="1347778"/>
                    </a:lnTo>
                    <a:lnTo>
                      <a:pt x="1389356" y="1369086"/>
                    </a:lnTo>
                    <a:lnTo>
                      <a:pt x="1399651" y="1400799"/>
                    </a:lnTo>
                    <a:cubicBezTo>
                      <a:pt x="1414790" y="1454091"/>
                      <a:pt x="1428010" y="1508190"/>
                      <a:pt x="1439231" y="1563015"/>
                    </a:cubicBezTo>
                    <a:lnTo>
                      <a:pt x="1439348" y="1563779"/>
                    </a:lnTo>
                    <a:lnTo>
                      <a:pt x="1207528" y="1563779"/>
                    </a:lnTo>
                    <a:lnTo>
                      <a:pt x="1169153" y="1414496"/>
                    </a:lnTo>
                    <a:lnTo>
                      <a:pt x="1157043" y="1381399"/>
                    </a:lnTo>
                    <a:lnTo>
                      <a:pt x="1157042" y="1381399"/>
                    </a:lnTo>
                    <a:lnTo>
                      <a:pt x="1101191" y="1228763"/>
                    </a:lnTo>
                    <a:cubicBezTo>
                      <a:pt x="896649" y="745047"/>
                      <a:pt x="509219" y="357500"/>
                      <a:pt x="25508" y="152881"/>
                    </a:cubicBezTo>
                    <a:lnTo>
                      <a:pt x="0" y="143544"/>
                    </a:lnTo>
                    <a:lnTo>
                      <a:pt x="79394" y="93363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18" name="Freeform: Shape 7">
                <a:extLst>
                  <a:ext uri="{FF2B5EF4-FFF2-40B4-BE49-F238E27FC236}">
                    <a16:creationId xmlns:a16="http://schemas.microsoft.com/office/drawing/2014/main" id="{F8A9D705-33FA-89F3-780E-EEA4C8F115B3}"/>
                  </a:ext>
                </a:extLst>
              </p:cNvPr>
              <p:cNvSpPr/>
              <p:nvPr/>
            </p:nvSpPr>
            <p:spPr>
              <a:xfrm rot="4210557">
                <a:off x="7656737" y="2877874"/>
                <a:ext cx="648072" cy="309459"/>
              </a:xfrm>
              <a:custGeom>
                <a:avLst/>
                <a:gdLst>
                  <a:gd name="connsiteX0" fmla="*/ 0 w 648072"/>
                  <a:gd name="connsiteY0" fmla="*/ 74657 h 309459"/>
                  <a:gd name="connsiteX1" fmla="*/ 22655 w 648072"/>
                  <a:gd name="connsiteY1" fmla="*/ 68081 h 309459"/>
                  <a:gd name="connsiteX2" fmla="*/ 179012 w 648072"/>
                  <a:gd name="connsiteY2" fmla="*/ 34508 h 309459"/>
                  <a:gd name="connsiteX3" fmla="*/ 205712 w 648072"/>
                  <a:gd name="connsiteY3" fmla="*/ 31255 h 309459"/>
                  <a:gd name="connsiteX4" fmla="*/ 205773 w 648072"/>
                  <a:gd name="connsiteY4" fmla="*/ 31088 h 309459"/>
                  <a:gd name="connsiteX5" fmla="*/ 232578 w 648072"/>
                  <a:gd name="connsiteY5" fmla="*/ 25655 h 309459"/>
                  <a:gd name="connsiteX6" fmla="*/ 394831 w 648072"/>
                  <a:gd name="connsiteY6" fmla="*/ 6879 h 309459"/>
                  <a:gd name="connsiteX7" fmla="*/ 411576 w 648072"/>
                  <a:gd name="connsiteY7" fmla="*/ 6177 h 309459"/>
                  <a:gd name="connsiteX8" fmla="*/ 422070 w 648072"/>
                  <a:gd name="connsiteY8" fmla="*/ 4898 h 309459"/>
                  <a:gd name="connsiteX9" fmla="*/ 449252 w 648072"/>
                  <a:gd name="connsiteY9" fmla="*/ 4598 h 309459"/>
                  <a:gd name="connsiteX10" fmla="*/ 558952 w 648072"/>
                  <a:gd name="connsiteY10" fmla="*/ 0 h 309459"/>
                  <a:gd name="connsiteX11" fmla="*/ 637393 w 648072"/>
                  <a:gd name="connsiteY11" fmla="*/ 2517 h 309459"/>
                  <a:gd name="connsiteX12" fmla="*/ 648072 w 648072"/>
                  <a:gd name="connsiteY12" fmla="*/ 2399 h 309459"/>
                  <a:gd name="connsiteX13" fmla="*/ 648072 w 648072"/>
                  <a:gd name="connsiteY13" fmla="*/ 226844 h 309459"/>
                  <a:gd name="connsiteX14" fmla="*/ 623803 w 648072"/>
                  <a:gd name="connsiteY14" fmla="*/ 226959 h 309459"/>
                  <a:gd name="connsiteX15" fmla="*/ 623803 w 648072"/>
                  <a:gd name="connsiteY15" fmla="*/ 226960 h 309459"/>
                  <a:gd name="connsiteX16" fmla="*/ 461272 w 648072"/>
                  <a:gd name="connsiteY16" fmla="*/ 227737 h 309459"/>
                  <a:gd name="connsiteX17" fmla="*/ 75026 w 648072"/>
                  <a:gd name="connsiteY17" fmla="*/ 286581 h 309459"/>
                  <a:gd name="connsiteX18" fmla="*/ 0 w 648072"/>
                  <a:gd name="connsiteY18" fmla="*/ 309459 h 309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48072" h="309459">
                    <a:moveTo>
                      <a:pt x="0" y="74657"/>
                    </a:moveTo>
                    <a:lnTo>
                      <a:pt x="22655" y="68081"/>
                    </a:lnTo>
                    <a:cubicBezTo>
                      <a:pt x="74276" y="55061"/>
                      <a:pt x="126428" y="43854"/>
                      <a:pt x="179012" y="34508"/>
                    </a:cubicBezTo>
                    <a:lnTo>
                      <a:pt x="205712" y="31255"/>
                    </a:lnTo>
                    <a:lnTo>
                      <a:pt x="205773" y="31088"/>
                    </a:lnTo>
                    <a:lnTo>
                      <a:pt x="232578" y="25655"/>
                    </a:lnTo>
                    <a:cubicBezTo>
                      <a:pt x="286284" y="17445"/>
                      <a:pt x="340402" y="11170"/>
                      <a:pt x="394831" y="6879"/>
                    </a:cubicBezTo>
                    <a:lnTo>
                      <a:pt x="411576" y="6177"/>
                    </a:lnTo>
                    <a:lnTo>
                      <a:pt x="422070" y="4898"/>
                    </a:lnTo>
                    <a:lnTo>
                      <a:pt x="449252" y="4598"/>
                    </a:lnTo>
                    <a:lnTo>
                      <a:pt x="558952" y="0"/>
                    </a:lnTo>
                    <a:lnTo>
                      <a:pt x="637393" y="2517"/>
                    </a:lnTo>
                    <a:lnTo>
                      <a:pt x="648072" y="2399"/>
                    </a:lnTo>
                    <a:lnTo>
                      <a:pt x="648072" y="226844"/>
                    </a:lnTo>
                    <a:lnTo>
                      <a:pt x="623803" y="226959"/>
                    </a:lnTo>
                    <a:lnTo>
                      <a:pt x="623803" y="226960"/>
                    </a:lnTo>
                    <a:lnTo>
                      <a:pt x="461272" y="227737"/>
                    </a:lnTo>
                    <a:cubicBezTo>
                      <a:pt x="330167" y="234832"/>
                      <a:pt x="200841" y="254717"/>
                      <a:pt x="75026" y="286581"/>
                    </a:cubicBezTo>
                    <a:lnTo>
                      <a:pt x="0" y="30945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19" name="Freeform: Shape 37">
                <a:extLst>
                  <a:ext uri="{FF2B5EF4-FFF2-40B4-BE49-F238E27FC236}">
                    <a16:creationId xmlns:a16="http://schemas.microsoft.com/office/drawing/2014/main" id="{95DC0EE8-720C-8001-C408-21DD243FDCB3}"/>
                  </a:ext>
                </a:extLst>
              </p:cNvPr>
              <p:cNvSpPr/>
              <p:nvPr/>
            </p:nvSpPr>
            <p:spPr>
              <a:xfrm>
                <a:off x="7536958" y="3268795"/>
                <a:ext cx="805357" cy="878087"/>
              </a:xfrm>
              <a:custGeom>
                <a:avLst/>
                <a:gdLst>
                  <a:gd name="connsiteX0" fmla="*/ 478596 w 805357"/>
                  <a:gd name="connsiteY0" fmla="*/ 73222 h 878087"/>
                  <a:gd name="connsiteX1" fmla="*/ 489639 w 805357"/>
                  <a:gd name="connsiteY1" fmla="*/ 103404 h 878087"/>
                  <a:gd name="connsiteX2" fmla="*/ 528013 w 805357"/>
                  <a:gd name="connsiteY2" fmla="*/ 252686 h 878087"/>
                  <a:gd name="connsiteX3" fmla="*/ 528013 w 805357"/>
                  <a:gd name="connsiteY3" fmla="*/ 252686 h 878087"/>
                  <a:gd name="connsiteX4" fmla="*/ 489639 w 805357"/>
                  <a:gd name="connsiteY4" fmla="*/ 103403 h 878087"/>
                  <a:gd name="connsiteX5" fmla="*/ 680371 w 805357"/>
                  <a:gd name="connsiteY5" fmla="*/ 0 h 878087"/>
                  <a:gd name="connsiteX6" fmla="*/ 736790 w 805357"/>
                  <a:gd name="connsiteY6" fmla="*/ 162776 h 878087"/>
                  <a:gd name="connsiteX7" fmla="*/ 759717 w 805357"/>
                  <a:gd name="connsiteY7" fmla="*/ 251921 h 878087"/>
                  <a:gd name="connsiteX8" fmla="*/ 805357 w 805357"/>
                  <a:gd name="connsiteY8" fmla="*/ 704526 h 878087"/>
                  <a:gd name="connsiteX9" fmla="*/ 796592 w 805357"/>
                  <a:gd name="connsiteY9" fmla="*/ 878087 h 878087"/>
                  <a:gd name="connsiteX10" fmla="*/ 580461 w 805357"/>
                  <a:gd name="connsiteY10" fmla="*/ 703827 h 878087"/>
                  <a:gd name="connsiteX11" fmla="*/ 579360 w 805357"/>
                  <a:gd name="connsiteY11" fmla="*/ 682008 h 878087"/>
                  <a:gd name="connsiteX12" fmla="*/ 570063 w 805357"/>
                  <a:gd name="connsiteY12" fmla="*/ 497849 h 878087"/>
                  <a:gd name="connsiteX13" fmla="*/ 555903 w 805357"/>
                  <a:gd name="connsiteY13" fmla="*/ 405042 h 878087"/>
                  <a:gd name="connsiteX14" fmla="*/ 555903 w 805357"/>
                  <a:gd name="connsiteY14" fmla="*/ 405042 h 878087"/>
                  <a:gd name="connsiteX15" fmla="*/ 570063 w 805357"/>
                  <a:gd name="connsiteY15" fmla="*/ 497848 h 878087"/>
                  <a:gd name="connsiteX16" fmla="*/ 579360 w 805357"/>
                  <a:gd name="connsiteY16" fmla="*/ 682008 h 878087"/>
                  <a:gd name="connsiteX17" fmla="*/ 580461 w 805357"/>
                  <a:gd name="connsiteY17" fmla="*/ 703828 h 878087"/>
                  <a:gd name="connsiteX18" fmla="*/ 0 w 805357"/>
                  <a:gd name="connsiteY18" fmla="*/ 235819 h 878087"/>
                  <a:gd name="connsiteX19" fmla="*/ 477529 w 805357"/>
                  <a:gd name="connsiteY19" fmla="*/ 70307 h 878087"/>
                  <a:gd name="connsiteX20" fmla="*/ 477528 w 805357"/>
                  <a:gd name="connsiteY20" fmla="*/ 70305 h 878087"/>
                  <a:gd name="connsiteX0" fmla="*/ 478596 w 805357"/>
                  <a:gd name="connsiteY0" fmla="*/ 73222 h 878087"/>
                  <a:gd name="connsiteX1" fmla="*/ 489639 w 805357"/>
                  <a:gd name="connsiteY1" fmla="*/ 103404 h 878087"/>
                  <a:gd name="connsiteX2" fmla="*/ 528013 w 805357"/>
                  <a:gd name="connsiteY2" fmla="*/ 252686 h 878087"/>
                  <a:gd name="connsiteX3" fmla="*/ 489639 w 805357"/>
                  <a:gd name="connsiteY3" fmla="*/ 103403 h 878087"/>
                  <a:gd name="connsiteX4" fmla="*/ 478596 w 805357"/>
                  <a:gd name="connsiteY4" fmla="*/ 73222 h 878087"/>
                  <a:gd name="connsiteX5" fmla="*/ 680371 w 805357"/>
                  <a:gd name="connsiteY5" fmla="*/ 0 h 878087"/>
                  <a:gd name="connsiteX6" fmla="*/ 736790 w 805357"/>
                  <a:gd name="connsiteY6" fmla="*/ 162776 h 878087"/>
                  <a:gd name="connsiteX7" fmla="*/ 759717 w 805357"/>
                  <a:gd name="connsiteY7" fmla="*/ 251921 h 878087"/>
                  <a:gd name="connsiteX8" fmla="*/ 805357 w 805357"/>
                  <a:gd name="connsiteY8" fmla="*/ 704526 h 878087"/>
                  <a:gd name="connsiteX9" fmla="*/ 796592 w 805357"/>
                  <a:gd name="connsiteY9" fmla="*/ 878087 h 878087"/>
                  <a:gd name="connsiteX10" fmla="*/ 580461 w 805357"/>
                  <a:gd name="connsiteY10" fmla="*/ 703827 h 878087"/>
                  <a:gd name="connsiteX11" fmla="*/ 579360 w 805357"/>
                  <a:gd name="connsiteY11" fmla="*/ 682008 h 878087"/>
                  <a:gd name="connsiteX12" fmla="*/ 570063 w 805357"/>
                  <a:gd name="connsiteY12" fmla="*/ 497849 h 878087"/>
                  <a:gd name="connsiteX13" fmla="*/ 555903 w 805357"/>
                  <a:gd name="connsiteY13" fmla="*/ 405042 h 878087"/>
                  <a:gd name="connsiteX14" fmla="*/ 555903 w 805357"/>
                  <a:gd name="connsiteY14" fmla="*/ 405042 h 878087"/>
                  <a:gd name="connsiteX15" fmla="*/ 570063 w 805357"/>
                  <a:gd name="connsiteY15" fmla="*/ 497848 h 878087"/>
                  <a:gd name="connsiteX16" fmla="*/ 579360 w 805357"/>
                  <a:gd name="connsiteY16" fmla="*/ 682008 h 878087"/>
                  <a:gd name="connsiteX17" fmla="*/ 580461 w 805357"/>
                  <a:gd name="connsiteY17" fmla="*/ 703828 h 878087"/>
                  <a:gd name="connsiteX18" fmla="*/ 0 w 805357"/>
                  <a:gd name="connsiteY18" fmla="*/ 235819 h 878087"/>
                  <a:gd name="connsiteX19" fmla="*/ 477529 w 805357"/>
                  <a:gd name="connsiteY19" fmla="*/ 70307 h 878087"/>
                  <a:gd name="connsiteX20" fmla="*/ 477528 w 805357"/>
                  <a:gd name="connsiteY20" fmla="*/ 70305 h 878087"/>
                  <a:gd name="connsiteX21" fmla="*/ 680371 w 805357"/>
                  <a:gd name="connsiteY21" fmla="*/ 0 h 878087"/>
                  <a:gd name="connsiteX0" fmla="*/ 478596 w 805357"/>
                  <a:gd name="connsiteY0" fmla="*/ 73222 h 878087"/>
                  <a:gd name="connsiteX1" fmla="*/ 489639 w 805357"/>
                  <a:gd name="connsiteY1" fmla="*/ 103404 h 878087"/>
                  <a:gd name="connsiteX2" fmla="*/ 489639 w 805357"/>
                  <a:gd name="connsiteY2" fmla="*/ 103403 h 878087"/>
                  <a:gd name="connsiteX3" fmla="*/ 478596 w 805357"/>
                  <a:gd name="connsiteY3" fmla="*/ 73222 h 878087"/>
                  <a:gd name="connsiteX4" fmla="*/ 680371 w 805357"/>
                  <a:gd name="connsiteY4" fmla="*/ 0 h 878087"/>
                  <a:gd name="connsiteX5" fmla="*/ 736790 w 805357"/>
                  <a:gd name="connsiteY5" fmla="*/ 162776 h 878087"/>
                  <a:gd name="connsiteX6" fmla="*/ 759717 w 805357"/>
                  <a:gd name="connsiteY6" fmla="*/ 251921 h 878087"/>
                  <a:gd name="connsiteX7" fmla="*/ 805357 w 805357"/>
                  <a:gd name="connsiteY7" fmla="*/ 704526 h 878087"/>
                  <a:gd name="connsiteX8" fmla="*/ 796592 w 805357"/>
                  <a:gd name="connsiteY8" fmla="*/ 878087 h 878087"/>
                  <a:gd name="connsiteX9" fmla="*/ 580461 w 805357"/>
                  <a:gd name="connsiteY9" fmla="*/ 703827 h 878087"/>
                  <a:gd name="connsiteX10" fmla="*/ 579360 w 805357"/>
                  <a:gd name="connsiteY10" fmla="*/ 682008 h 878087"/>
                  <a:gd name="connsiteX11" fmla="*/ 570063 w 805357"/>
                  <a:gd name="connsiteY11" fmla="*/ 497849 h 878087"/>
                  <a:gd name="connsiteX12" fmla="*/ 555903 w 805357"/>
                  <a:gd name="connsiteY12" fmla="*/ 405042 h 878087"/>
                  <a:gd name="connsiteX13" fmla="*/ 555903 w 805357"/>
                  <a:gd name="connsiteY13" fmla="*/ 405042 h 878087"/>
                  <a:gd name="connsiteX14" fmla="*/ 570063 w 805357"/>
                  <a:gd name="connsiteY14" fmla="*/ 497848 h 878087"/>
                  <a:gd name="connsiteX15" fmla="*/ 579360 w 805357"/>
                  <a:gd name="connsiteY15" fmla="*/ 682008 h 878087"/>
                  <a:gd name="connsiteX16" fmla="*/ 580461 w 805357"/>
                  <a:gd name="connsiteY16" fmla="*/ 703828 h 878087"/>
                  <a:gd name="connsiteX17" fmla="*/ 0 w 805357"/>
                  <a:gd name="connsiteY17" fmla="*/ 235819 h 878087"/>
                  <a:gd name="connsiteX18" fmla="*/ 477529 w 805357"/>
                  <a:gd name="connsiteY18" fmla="*/ 70307 h 878087"/>
                  <a:gd name="connsiteX19" fmla="*/ 477528 w 805357"/>
                  <a:gd name="connsiteY19" fmla="*/ 70305 h 878087"/>
                  <a:gd name="connsiteX20" fmla="*/ 680371 w 805357"/>
                  <a:gd name="connsiteY20" fmla="*/ 0 h 878087"/>
                  <a:gd name="connsiteX0" fmla="*/ 478596 w 805357"/>
                  <a:gd name="connsiteY0" fmla="*/ 73222 h 878087"/>
                  <a:gd name="connsiteX1" fmla="*/ 489639 w 805357"/>
                  <a:gd name="connsiteY1" fmla="*/ 103404 h 878087"/>
                  <a:gd name="connsiteX2" fmla="*/ 489639 w 805357"/>
                  <a:gd name="connsiteY2" fmla="*/ 103403 h 878087"/>
                  <a:gd name="connsiteX3" fmla="*/ 478596 w 805357"/>
                  <a:gd name="connsiteY3" fmla="*/ 73222 h 878087"/>
                  <a:gd name="connsiteX4" fmla="*/ 680371 w 805357"/>
                  <a:gd name="connsiteY4" fmla="*/ 0 h 878087"/>
                  <a:gd name="connsiteX5" fmla="*/ 736790 w 805357"/>
                  <a:gd name="connsiteY5" fmla="*/ 162776 h 878087"/>
                  <a:gd name="connsiteX6" fmla="*/ 759717 w 805357"/>
                  <a:gd name="connsiteY6" fmla="*/ 251921 h 878087"/>
                  <a:gd name="connsiteX7" fmla="*/ 805357 w 805357"/>
                  <a:gd name="connsiteY7" fmla="*/ 704526 h 878087"/>
                  <a:gd name="connsiteX8" fmla="*/ 796592 w 805357"/>
                  <a:gd name="connsiteY8" fmla="*/ 878087 h 878087"/>
                  <a:gd name="connsiteX9" fmla="*/ 580461 w 805357"/>
                  <a:gd name="connsiteY9" fmla="*/ 703827 h 878087"/>
                  <a:gd name="connsiteX10" fmla="*/ 579360 w 805357"/>
                  <a:gd name="connsiteY10" fmla="*/ 682008 h 878087"/>
                  <a:gd name="connsiteX11" fmla="*/ 570063 w 805357"/>
                  <a:gd name="connsiteY11" fmla="*/ 497849 h 878087"/>
                  <a:gd name="connsiteX12" fmla="*/ 555903 w 805357"/>
                  <a:gd name="connsiteY12" fmla="*/ 405042 h 878087"/>
                  <a:gd name="connsiteX13" fmla="*/ 570063 w 805357"/>
                  <a:gd name="connsiteY13" fmla="*/ 497848 h 878087"/>
                  <a:gd name="connsiteX14" fmla="*/ 579360 w 805357"/>
                  <a:gd name="connsiteY14" fmla="*/ 682008 h 878087"/>
                  <a:gd name="connsiteX15" fmla="*/ 580461 w 805357"/>
                  <a:gd name="connsiteY15" fmla="*/ 703828 h 878087"/>
                  <a:gd name="connsiteX16" fmla="*/ 0 w 805357"/>
                  <a:gd name="connsiteY16" fmla="*/ 235819 h 878087"/>
                  <a:gd name="connsiteX17" fmla="*/ 477529 w 805357"/>
                  <a:gd name="connsiteY17" fmla="*/ 70307 h 878087"/>
                  <a:gd name="connsiteX18" fmla="*/ 477528 w 805357"/>
                  <a:gd name="connsiteY18" fmla="*/ 70305 h 878087"/>
                  <a:gd name="connsiteX19" fmla="*/ 680371 w 805357"/>
                  <a:gd name="connsiteY19" fmla="*/ 0 h 878087"/>
                  <a:gd name="connsiteX0" fmla="*/ 478596 w 805357"/>
                  <a:gd name="connsiteY0" fmla="*/ 73222 h 878087"/>
                  <a:gd name="connsiteX1" fmla="*/ 489639 w 805357"/>
                  <a:gd name="connsiteY1" fmla="*/ 103404 h 878087"/>
                  <a:gd name="connsiteX2" fmla="*/ 489639 w 805357"/>
                  <a:gd name="connsiteY2" fmla="*/ 103403 h 878087"/>
                  <a:gd name="connsiteX3" fmla="*/ 478596 w 805357"/>
                  <a:gd name="connsiteY3" fmla="*/ 73222 h 878087"/>
                  <a:gd name="connsiteX4" fmla="*/ 680371 w 805357"/>
                  <a:gd name="connsiteY4" fmla="*/ 0 h 878087"/>
                  <a:gd name="connsiteX5" fmla="*/ 736790 w 805357"/>
                  <a:gd name="connsiteY5" fmla="*/ 162776 h 878087"/>
                  <a:gd name="connsiteX6" fmla="*/ 759717 w 805357"/>
                  <a:gd name="connsiteY6" fmla="*/ 251921 h 878087"/>
                  <a:gd name="connsiteX7" fmla="*/ 805357 w 805357"/>
                  <a:gd name="connsiteY7" fmla="*/ 704526 h 878087"/>
                  <a:gd name="connsiteX8" fmla="*/ 796592 w 805357"/>
                  <a:gd name="connsiteY8" fmla="*/ 878087 h 878087"/>
                  <a:gd name="connsiteX9" fmla="*/ 580461 w 805357"/>
                  <a:gd name="connsiteY9" fmla="*/ 703827 h 878087"/>
                  <a:gd name="connsiteX10" fmla="*/ 579360 w 805357"/>
                  <a:gd name="connsiteY10" fmla="*/ 682008 h 878087"/>
                  <a:gd name="connsiteX11" fmla="*/ 570063 w 805357"/>
                  <a:gd name="connsiteY11" fmla="*/ 497849 h 878087"/>
                  <a:gd name="connsiteX12" fmla="*/ 570063 w 805357"/>
                  <a:gd name="connsiteY12" fmla="*/ 497848 h 878087"/>
                  <a:gd name="connsiteX13" fmla="*/ 579360 w 805357"/>
                  <a:gd name="connsiteY13" fmla="*/ 682008 h 878087"/>
                  <a:gd name="connsiteX14" fmla="*/ 580461 w 805357"/>
                  <a:gd name="connsiteY14" fmla="*/ 703828 h 878087"/>
                  <a:gd name="connsiteX15" fmla="*/ 0 w 805357"/>
                  <a:gd name="connsiteY15" fmla="*/ 235819 h 878087"/>
                  <a:gd name="connsiteX16" fmla="*/ 477529 w 805357"/>
                  <a:gd name="connsiteY16" fmla="*/ 70307 h 878087"/>
                  <a:gd name="connsiteX17" fmla="*/ 477528 w 805357"/>
                  <a:gd name="connsiteY17" fmla="*/ 70305 h 878087"/>
                  <a:gd name="connsiteX18" fmla="*/ 680371 w 805357"/>
                  <a:gd name="connsiteY18" fmla="*/ 0 h 878087"/>
                  <a:gd name="connsiteX0" fmla="*/ 478596 w 805357"/>
                  <a:gd name="connsiteY0" fmla="*/ 73222 h 878087"/>
                  <a:gd name="connsiteX1" fmla="*/ 489639 w 805357"/>
                  <a:gd name="connsiteY1" fmla="*/ 103404 h 878087"/>
                  <a:gd name="connsiteX2" fmla="*/ 489639 w 805357"/>
                  <a:gd name="connsiteY2" fmla="*/ 103403 h 878087"/>
                  <a:gd name="connsiteX3" fmla="*/ 478596 w 805357"/>
                  <a:gd name="connsiteY3" fmla="*/ 73222 h 878087"/>
                  <a:gd name="connsiteX4" fmla="*/ 680371 w 805357"/>
                  <a:gd name="connsiteY4" fmla="*/ 0 h 878087"/>
                  <a:gd name="connsiteX5" fmla="*/ 736790 w 805357"/>
                  <a:gd name="connsiteY5" fmla="*/ 162776 h 878087"/>
                  <a:gd name="connsiteX6" fmla="*/ 759717 w 805357"/>
                  <a:gd name="connsiteY6" fmla="*/ 251921 h 878087"/>
                  <a:gd name="connsiteX7" fmla="*/ 805357 w 805357"/>
                  <a:gd name="connsiteY7" fmla="*/ 704526 h 878087"/>
                  <a:gd name="connsiteX8" fmla="*/ 796592 w 805357"/>
                  <a:gd name="connsiteY8" fmla="*/ 878087 h 878087"/>
                  <a:gd name="connsiteX9" fmla="*/ 580461 w 805357"/>
                  <a:gd name="connsiteY9" fmla="*/ 703827 h 878087"/>
                  <a:gd name="connsiteX10" fmla="*/ 579360 w 805357"/>
                  <a:gd name="connsiteY10" fmla="*/ 682008 h 878087"/>
                  <a:gd name="connsiteX11" fmla="*/ 570063 w 805357"/>
                  <a:gd name="connsiteY11" fmla="*/ 497849 h 878087"/>
                  <a:gd name="connsiteX12" fmla="*/ 579360 w 805357"/>
                  <a:gd name="connsiteY12" fmla="*/ 682008 h 878087"/>
                  <a:gd name="connsiteX13" fmla="*/ 580461 w 805357"/>
                  <a:gd name="connsiteY13" fmla="*/ 703828 h 878087"/>
                  <a:gd name="connsiteX14" fmla="*/ 0 w 805357"/>
                  <a:gd name="connsiteY14" fmla="*/ 235819 h 878087"/>
                  <a:gd name="connsiteX15" fmla="*/ 477529 w 805357"/>
                  <a:gd name="connsiteY15" fmla="*/ 70307 h 878087"/>
                  <a:gd name="connsiteX16" fmla="*/ 477528 w 805357"/>
                  <a:gd name="connsiteY16" fmla="*/ 70305 h 878087"/>
                  <a:gd name="connsiteX17" fmla="*/ 680371 w 805357"/>
                  <a:gd name="connsiteY17" fmla="*/ 0 h 878087"/>
                  <a:gd name="connsiteX0" fmla="*/ 478596 w 805357"/>
                  <a:gd name="connsiteY0" fmla="*/ 73222 h 878087"/>
                  <a:gd name="connsiteX1" fmla="*/ 489639 w 805357"/>
                  <a:gd name="connsiteY1" fmla="*/ 103404 h 878087"/>
                  <a:gd name="connsiteX2" fmla="*/ 489639 w 805357"/>
                  <a:gd name="connsiteY2" fmla="*/ 103403 h 878087"/>
                  <a:gd name="connsiteX3" fmla="*/ 478596 w 805357"/>
                  <a:gd name="connsiteY3" fmla="*/ 73222 h 878087"/>
                  <a:gd name="connsiteX4" fmla="*/ 680371 w 805357"/>
                  <a:gd name="connsiteY4" fmla="*/ 0 h 878087"/>
                  <a:gd name="connsiteX5" fmla="*/ 736790 w 805357"/>
                  <a:gd name="connsiteY5" fmla="*/ 162776 h 878087"/>
                  <a:gd name="connsiteX6" fmla="*/ 759717 w 805357"/>
                  <a:gd name="connsiteY6" fmla="*/ 251921 h 878087"/>
                  <a:gd name="connsiteX7" fmla="*/ 805357 w 805357"/>
                  <a:gd name="connsiteY7" fmla="*/ 704526 h 878087"/>
                  <a:gd name="connsiteX8" fmla="*/ 796592 w 805357"/>
                  <a:gd name="connsiteY8" fmla="*/ 878087 h 878087"/>
                  <a:gd name="connsiteX9" fmla="*/ 580461 w 805357"/>
                  <a:gd name="connsiteY9" fmla="*/ 703827 h 878087"/>
                  <a:gd name="connsiteX10" fmla="*/ 579360 w 805357"/>
                  <a:gd name="connsiteY10" fmla="*/ 682008 h 878087"/>
                  <a:gd name="connsiteX11" fmla="*/ 579360 w 805357"/>
                  <a:gd name="connsiteY11" fmla="*/ 682008 h 878087"/>
                  <a:gd name="connsiteX12" fmla="*/ 580461 w 805357"/>
                  <a:gd name="connsiteY12" fmla="*/ 703828 h 878087"/>
                  <a:gd name="connsiteX13" fmla="*/ 0 w 805357"/>
                  <a:gd name="connsiteY13" fmla="*/ 235819 h 878087"/>
                  <a:gd name="connsiteX14" fmla="*/ 477529 w 805357"/>
                  <a:gd name="connsiteY14" fmla="*/ 70307 h 878087"/>
                  <a:gd name="connsiteX15" fmla="*/ 477528 w 805357"/>
                  <a:gd name="connsiteY15" fmla="*/ 70305 h 878087"/>
                  <a:gd name="connsiteX16" fmla="*/ 680371 w 805357"/>
                  <a:gd name="connsiteY16" fmla="*/ 0 h 878087"/>
                  <a:gd name="connsiteX0" fmla="*/ 478596 w 805357"/>
                  <a:gd name="connsiteY0" fmla="*/ 73222 h 878087"/>
                  <a:gd name="connsiteX1" fmla="*/ 489639 w 805357"/>
                  <a:gd name="connsiteY1" fmla="*/ 103404 h 878087"/>
                  <a:gd name="connsiteX2" fmla="*/ 478596 w 805357"/>
                  <a:gd name="connsiteY2" fmla="*/ 73222 h 878087"/>
                  <a:gd name="connsiteX3" fmla="*/ 680371 w 805357"/>
                  <a:gd name="connsiteY3" fmla="*/ 0 h 878087"/>
                  <a:gd name="connsiteX4" fmla="*/ 736790 w 805357"/>
                  <a:gd name="connsiteY4" fmla="*/ 162776 h 878087"/>
                  <a:gd name="connsiteX5" fmla="*/ 759717 w 805357"/>
                  <a:gd name="connsiteY5" fmla="*/ 251921 h 878087"/>
                  <a:gd name="connsiteX6" fmla="*/ 805357 w 805357"/>
                  <a:gd name="connsiteY6" fmla="*/ 704526 h 878087"/>
                  <a:gd name="connsiteX7" fmla="*/ 796592 w 805357"/>
                  <a:gd name="connsiteY7" fmla="*/ 878087 h 878087"/>
                  <a:gd name="connsiteX8" fmla="*/ 580461 w 805357"/>
                  <a:gd name="connsiteY8" fmla="*/ 703827 h 878087"/>
                  <a:gd name="connsiteX9" fmla="*/ 579360 w 805357"/>
                  <a:gd name="connsiteY9" fmla="*/ 682008 h 878087"/>
                  <a:gd name="connsiteX10" fmla="*/ 579360 w 805357"/>
                  <a:gd name="connsiteY10" fmla="*/ 682008 h 878087"/>
                  <a:gd name="connsiteX11" fmla="*/ 580461 w 805357"/>
                  <a:gd name="connsiteY11" fmla="*/ 703828 h 878087"/>
                  <a:gd name="connsiteX12" fmla="*/ 0 w 805357"/>
                  <a:gd name="connsiteY12" fmla="*/ 235819 h 878087"/>
                  <a:gd name="connsiteX13" fmla="*/ 477529 w 805357"/>
                  <a:gd name="connsiteY13" fmla="*/ 70307 h 878087"/>
                  <a:gd name="connsiteX14" fmla="*/ 477528 w 805357"/>
                  <a:gd name="connsiteY14" fmla="*/ 70305 h 878087"/>
                  <a:gd name="connsiteX15" fmla="*/ 680371 w 805357"/>
                  <a:gd name="connsiteY15" fmla="*/ 0 h 878087"/>
                  <a:gd name="connsiteX0" fmla="*/ 680371 w 805357"/>
                  <a:gd name="connsiteY0" fmla="*/ 0 h 878087"/>
                  <a:gd name="connsiteX1" fmla="*/ 736790 w 805357"/>
                  <a:gd name="connsiteY1" fmla="*/ 162776 h 878087"/>
                  <a:gd name="connsiteX2" fmla="*/ 759717 w 805357"/>
                  <a:gd name="connsiteY2" fmla="*/ 251921 h 878087"/>
                  <a:gd name="connsiteX3" fmla="*/ 805357 w 805357"/>
                  <a:gd name="connsiteY3" fmla="*/ 704526 h 878087"/>
                  <a:gd name="connsiteX4" fmla="*/ 796592 w 805357"/>
                  <a:gd name="connsiteY4" fmla="*/ 878087 h 878087"/>
                  <a:gd name="connsiteX5" fmla="*/ 580461 w 805357"/>
                  <a:gd name="connsiteY5" fmla="*/ 703827 h 878087"/>
                  <a:gd name="connsiteX6" fmla="*/ 579360 w 805357"/>
                  <a:gd name="connsiteY6" fmla="*/ 682008 h 878087"/>
                  <a:gd name="connsiteX7" fmla="*/ 579360 w 805357"/>
                  <a:gd name="connsiteY7" fmla="*/ 682008 h 878087"/>
                  <a:gd name="connsiteX8" fmla="*/ 580461 w 805357"/>
                  <a:gd name="connsiteY8" fmla="*/ 703828 h 878087"/>
                  <a:gd name="connsiteX9" fmla="*/ 0 w 805357"/>
                  <a:gd name="connsiteY9" fmla="*/ 235819 h 878087"/>
                  <a:gd name="connsiteX10" fmla="*/ 477529 w 805357"/>
                  <a:gd name="connsiteY10" fmla="*/ 70307 h 878087"/>
                  <a:gd name="connsiteX11" fmla="*/ 477528 w 805357"/>
                  <a:gd name="connsiteY11" fmla="*/ 70305 h 878087"/>
                  <a:gd name="connsiteX12" fmla="*/ 680371 w 805357"/>
                  <a:gd name="connsiteY12" fmla="*/ 0 h 878087"/>
                  <a:gd name="connsiteX0" fmla="*/ 680371 w 805357"/>
                  <a:gd name="connsiteY0" fmla="*/ 3031 h 881118"/>
                  <a:gd name="connsiteX1" fmla="*/ 736790 w 805357"/>
                  <a:gd name="connsiteY1" fmla="*/ 165807 h 881118"/>
                  <a:gd name="connsiteX2" fmla="*/ 759717 w 805357"/>
                  <a:gd name="connsiteY2" fmla="*/ 254952 h 881118"/>
                  <a:gd name="connsiteX3" fmla="*/ 805357 w 805357"/>
                  <a:gd name="connsiteY3" fmla="*/ 707557 h 881118"/>
                  <a:gd name="connsiteX4" fmla="*/ 796592 w 805357"/>
                  <a:gd name="connsiteY4" fmla="*/ 881118 h 881118"/>
                  <a:gd name="connsiteX5" fmla="*/ 580461 w 805357"/>
                  <a:gd name="connsiteY5" fmla="*/ 706858 h 881118"/>
                  <a:gd name="connsiteX6" fmla="*/ 579360 w 805357"/>
                  <a:gd name="connsiteY6" fmla="*/ 685039 h 881118"/>
                  <a:gd name="connsiteX7" fmla="*/ 579360 w 805357"/>
                  <a:gd name="connsiteY7" fmla="*/ 685039 h 881118"/>
                  <a:gd name="connsiteX8" fmla="*/ 580461 w 805357"/>
                  <a:gd name="connsiteY8" fmla="*/ 706859 h 881118"/>
                  <a:gd name="connsiteX9" fmla="*/ 0 w 805357"/>
                  <a:gd name="connsiteY9" fmla="*/ 238850 h 881118"/>
                  <a:gd name="connsiteX10" fmla="*/ 477529 w 805357"/>
                  <a:gd name="connsiteY10" fmla="*/ 73338 h 881118"/>
                  <a:gd name="connsiteX11" fmla="*/ 680371 w 805357"/>
                  <a:gd name="connsiteY11" fmla="*/ 3031 h 881118"/>
                  <a:gd name="connsiteX0" fmla="*/ 680371 w 805357"/>
                  <a:gd name="connsiteY0" fmla="*/ 0 h 878087"/>
                  <a:gd name="connsiteX1" fmla="*/ 736790 w 805357"/>
                  <a:gd name="connsiteY1" fmla="*/ 162776 h 878087"/>
                  <a:gd name="connsiteX2" fmla="*/ 759717 w 805357"/>
                  <a:gd name="connsiteY2" fmla="*/ 251921 h 878087"/>
                  <a:gd name="connsiteX3" fmla="*/ 805357 w 805357"/>
                  <a:gd name="connsiteY3" fmla="*/ 704526 h 878087"/>
                  <a:gd name="connsiteX4" fmla="*/ 796592 w 805357"/>
                  <a:gd name="connsiteY4" fmla="*/ 878087 h 878087"/>
                  <a:gd name="connsiteX5" fmla="*/ 580461 w 805357"/>
                  <a:gd name="connsiteY5" fmla="*/ 703827 h 878087"/>
                  <a:gd name="connsiteX6" fmla="*/ 579360 w 805357"/>
                  <a:gd name="connsiteY6" fmla="*/ 682008 h 878087"/>
                  <a:gd name="connsiteX7" fmla="*/ 579360 w 805357"/>
                  <a:gd name="connsiteY7" fmla="*/ 682008 h 878087"/>
                  <a:gd name="connsiteX8" fmla="*/ 580461 w 805357"/>
                  <a:gd name="connsiteY8" fmla="*/ 703828 h 878087"/>
                  <a:gd name="connsiteX9" fmla="*/ 0 w 805357"/>
                  <a:gd name="connsiteY9" fmla="*/ 235819 h 878087"/>
                  <a:gd name="connsiteX10" fmla="*/ 680371 w 805357"/>
                  <a:gd name="connsiteY10" fmla="*/ 0 h 878087"/>
                  <a:gd name="connsiteX0" fmla="*/ 680371 w 805357"/>
                  <a:gd name="connsiteY0" fmla="*/ 0 h 878087"/>
                  <a:gd name="connsiteX1" fmla="*/ 736790 w 805357"/>
                  <a:gd name="connsiteY1" fmla="*/ 162776 h 878087"/>
                  <a:gd name="connsiteX2" fmla="*/ 759717 w 805357"/>
                  <a:gd name="connsiteY2" fmla="*/ 251921 h 878087"/>
                  <a:gd name="connsiteX3" fmla="*/ 805357 w 805357"/>
                  <a:gd name="connsiteY3" fmla="*/ 704526 h 878087"/>
                  <a:gd name="connsiteX4" fmla="*/ 796592 w 805357"/>
                  <a:gd name="connsiteY4" fmla="*/ 878087 h 878087"/>
                  <a:gd name="connsiteX5" fmla="*/ 580461 w 805357"/>
                  <a:gd name="connsiteY5" fmla="*/ 703827 h 878087"/>
                  <a:gd name="connsiteX6" fmla="*/ 579360 w 805357"/>
                  <a:gd name="connsiteY6" fmla="*/ 682008 h 878087"/>
                  <a:gd name="connsiteX7" fmla="*/ 579360 w 805357"/>
                  <a:gd name="connsiteY7" fmla="*/ 682008 h 878087"/>
                  <a:gd name="connsiteX8" fmla="*/ 0 w 805357"/>
                  <a:gd name="connsiteY8" fmla="*/ 235819 h 878087"/>
                  <a:gd name="connsiteX9" fmla="*/ 680371 w 805357"/>
                  <a:gd name="connsiteY9" fmla="*/ 0 h 878087"/>
                  <a:gd name="connsiteX0" fmla="*/ 680371 w 805357"/>
                  <a:gd name="connsiteY0" fmla="*/ 0 h 878087"/>
                  <a:gd name="connsiteX1" fmla="*/ 736790 w 805357"/>
                  <a:gd name="connsiteY1" fmla="*/ 162776 h 878087"/>
                  <a:gd name="connsiteX2" fmla="*/ 759717 w 805357"/>
                  <a:gd name="connsiteY2" fmla="*/ 251921 h 878087"/>
                  <a:gd name="connsiteX3" fmla="*/ 805357 w 805357"/>
                  <a:gd name="connsiteY3" fmla="*/ 704526 h 878087"/>
                  <a:gd name="connsiteX4" fmla="*/ 796592 w 805357"/>
                  <a:gd name="connsiteY4" fmla="*/ 878087 h 878087"/>
                  <a:gd name="connsiteX5" fmla="*/ 580461 w 805357"/>
                  <a:gd name="connsiteY5" fmla="*/ 703827 h 878087"/>
                  <a:gd name="connsiteX6" fmla="*/ 579360 w 805357"/>
                  <a:gd name="connsiteY6" fmla="*/ 682008 h 878087"/>
                  <a:gd name="connsiteX7" fmla="*/ 0 w 805357"/>
                  <a:gd name="connsiteY7" fmla="*/ 235819 h 878087"/>
                  <a:gd name="connsiteX8" fmla="*/ 680371 w 805357"/>
                  <a:gd name="connsiteY8" fmla="*/ 0 h 878087"/>
                  <a:gd name="connsiteX0" fmla="*/ 680371 w 805357"/>
                  <a:gd name="connsiteY0" fmla="*/ 0 h 878087"/>
                  <a:gd name="connsiteX1" fmla="*/ 736790 w 805357"/>
                  <a:gd name="connsiteY1" fmla="*/ 162776 h 878087"/>
                  <a:gd name="connsiteX2" fmla="*/ 759717 w 805357"/>
                  <a:gd name="connsiteY2" fmla="*/ 251921 h 878087"/>
                  <a:gd name="connsiteX3" fmla="*/ 805357 w 805357"/>
                  <a:gd name="connsiteY3" fmla="*/ 704526 h 878087"/>
                  <a:gd name="connsiteX4" fmla="*/ 796592 w 805357"/>
                  <a:gd name="connsiteY4" fmla="*/ 878087 h 878087"/>
                  <a:gd name="connsiteX5" fmla="*/ 580461 w 805357"/>
                  <a:gd name="connsiteY5" fmla="*/ 703827 h 878087"/>
                  <a:gd name="connsiteX6" fmla="*/ 0 w 805357"/>
                  <a:gd name="connsiteY6" fmla="*/ 235819 h 878087"/>
                  <a:gd name="connsiteX7" fmla="*/ 680371 w 805357"/>
                  <a:gd name="connsiteY7" fmla="*/ 0 h 878087"/>
                  <a:gd name="connsiteX0" fmla="*/ 680371 w 805357"/>
                  <a:gd name="connsiteY0" fmla="*/ 0 h 878087"/>
                  <a:gd name="connsiteX1" fmla="*/ 736790 w 805357"/>
                  <a:gd name="connsiteY1" fmla="*/ 162776 h 878087"/>
                  <a:gd name="connsiteX2" fmla="*/ 759717 w 805357"/>
                  <a:gd name="connsiteY2" fmla="*/ 251921 h 878087"/>
                  <a:gd name="connsiteX3" fmla="*/ 805357 w 805357"/>
                  <a:gd name="connsiteY3" fmla="*/ 704526 h 878087"/>
                  <a:gd name="connsiteX4" fmla="*/ 796592 w 805357"/>
                  <a:gd name="connsiteY4" fmla="*/ 878087 h 878087"/>
                  <a:gd name="connsiteX5" fmla="*/ 0 w 805357"/>
                  <a:gd name="connsiteY5" fmla="*/ 235819 h 878087"/>
                  <a:gd name="connsiteX6" fmla="*/ 680371 w 805357"/>
                  <a:gd name="connsiteY6" fmla="*/ 0 h 878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5357" h="878087">
                    <a:moveTo>
                      <a:pt x="680371" y="0"/>
                    </a:moveTo>
                    <a:lnTo>
                      <a:pt x="736790" y="162776"/>
                    </a:lnTo>
                    <a:lnTo>
                      <a:pt x="759717" y="251921"/>
                    </a:lnTo>
                    <a:cubicBezTo>
                      <a:pt x="789641" y="398123"/>
                      <a:pt x="805357" y="549493"/>
                      <a:pt x="805357" y="704526"/>
                    </a:cubicBezTo>
                    <a:lnTo>
                      <a:pt x="796592" y="878087"/>
                    </a:lnTo>
                    <a:lnTo>
                      <a:pt x="0" y="235819"/>
                    </a:lnTo>
                    <a:lnTo>
                      <a:pt x="680371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0" name="Group 92">
              <a:extLst>
                <a:ext uri="{FF2B5EF4-FFF2-40B4-BE49-F238E27FC236}">
                  <a16:creationId xmlns:a16="http://schemas.microsoft.com/office/drawing/2014/main" id="{FCD291E5-F615-633B-B94F-3862ACB15931}"/>
                </a:ext>
              </a:extLst>
            </p:cNvPr>
            <p:cNvGrpSpPr/>
            <p:nvPr/>
          </p:nvGrpSpPr>
          <p:grpSpPr>
            <a:xfrm>
              <a:off x="6623518" y="4137577"/>
              <a:ext cx="1692404" cy="2017360"/>
              <a:chOff x="6623518" y="4137577"/>
              <a:chExt cx="1692404" cy="2017360"/>
            </a:xfrm>
          </p:grpSpPr>
          <p:sp>
            <p:nvSpPr>
              <p:cNvPr id="21" name="Freeform: Shape 45">
                <a:extLst>
                  <a:ext uri="{FF2B5EF4-FFF2-40B4-BE49-F238E27FC236}">
                    <a16:creationId xmlns:a16="http://schemas.microsoft.com/office/drawing/2014/main" id="{C5C8D8E1-A026-E42B-C6BC-A15CCCFDADF4}"/>
                  </a:ext>
                </a:extLst>
              </p:cNvPr>
              <p:cNvSpPr/>
              <p:nvPr/>
            </p:nvSpPr>
            <p:spPr>
              <a:xfrm>
                <a:off x="7126380" y="4137577"/>
                <a:ext cx="1189542" cy="1830519"/>
              </a:xfrm>
              <a:custGeom>
                <a:avLst/>
                <a:gdLst>
                  <a:gd name="connsiteX0" fmla="*/ 982914 w 1189542"/>
                  <a:gd name="connsiteY0" fmla="*/ 0 h 1830519"/>
                  <a:gd name="connsiteX1" fmla="*/ 1189542 w 1189542"/>
                  <a:gd name="connsiteY1" fmla="*/ 166598 h 1830519"/>
                  <a:gd name="connsiteX2" fmla="*/ 1175739 w 1189542"/>
                  <a:gd name="connsiteY2" fmla="*/ 260996 h 1830519"/>
                  <a:gd name="connsiteX3" fmla="*/ 557980 w 1189542"/>
                  <a:gd name="connsiteY3" fmla="*/ 1424238 h 1830519"/>
                  <a:gd name="connsiteX4" fmla="*/ 507746 w 1189542"/>
                  <a:gd name="connsiteY4" fmla="*/ 1469897 h 1830519"/>
                  <a:gd name="connsiteX5" fmla="*/ 507746 w 1189542"/>
                  <a:gd name="connsiteY5" fmla="*/ 1469898 h 1830519"/>
                  <a:gd name="connsiteX6" fmla="*/ 398457 w 1189542"/>
                  <a:gd name="connsiteY6" fmla="*/ 1569235 h 1830519"/>
                  <a:gd name="connsiteX7" fmla="*/ 337796 w 1189542"/>
                  <a:gd name="connsiteY7" fmla="*/ 1614602 h 1830519"/>
                  <a:gd name="connsiteX8" fmla="*/ 312861 w 1189542"/>
                  <a:gd name="connsiteY8" fmla="*/ 1633250 h 1830519"/>
                  <a:gd name="connsiteX9" fmla="*/ 225528 w 1189542"/>
                  <a:gd name="connsiteY9" fmla="*/ 1698564 h 1830519"/>
                  <a:gd name="connsiteX10" fmla="*/ 40318 w 1189542"/>
                  <a:gd name="connsiteY10" fmla="*/ 1811094 h 1830519"/>
                  <a:gd name="connsiteX11" fmla="*/ 0 w 1189542"/>
                  <a:gd name="connsiteY11" fmla="*/ 1830519 h 1830519"/>
                  <a:gd name="connsiteX12" fmla="*/ 0 w 1189542"/>
                  <a:gd name="connsiteY12" fmla="*/ 1572892 h 1830519"/>
                  <a:gd name="connsiteX13" fmla="*/ 99948 w 1189542"/>
                  <a:gd name="connsiteY13" fmla="*/ 1512176 h 1830519"/>
                  <a:gd name="connsiteX14" fmla="*/ 181573 w 1189542"/>
                  <a:gd name="connsiteY14" fmla="*/ 1451139 h 1830519"/>
                  <a:gd name="connsiteX15" fmla="*/ 188771 w 1189542"/>
                  <a:gd name="connsiteY15" fmla="*/ 1445756 h 1830519"/>
                  <a:gd name="connsiteX16" fmla="*/ 255560 w 1189542"/>
                  <a:gd name="connsiteY16" fmla="*/ 1395812 h 1830519"/>
                  <a:gd name="connsiteX17" fmla="*/ 255647 w 1189542"/>
                  <a:gd name="connsiteY17" fmla="*/ 1395733 h 1830519"/>
                  <a:gd name="connsiteX18" fmla="*/ 416145 w 1189542"/>
                  <a:gd name="connsiteY18" fmla="*/ 1248097 h 1830519"/>
                  <a:gd name="connsiteX19" fmla="*/ 980961 w 1189542"/>
                  <a:gd name="connsiteY19" fmla="*/ 39300 h 183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89542" h="1830519">
                    <a:moveTo>
                      <a:pt x="982914" y="0"/>
                    </a:moveTo>
                    <a:lnTo>
                      <a:pt x="1189542" y="166598"/>
                    </a:lnTo>
                    <a:lnTo>
                      <a:pt x="1175739" y="260996"/>
                    </a:lnTo>
                    <a:cubicBezTo>
                      <a:pt x="1089553" y="710811"/>
                      <a:pt x="869215" y="1112978"/>
                      <a:pt x="557980" y="1424238"/>
                    </a:cubicBezTo>
                    <a:lnTo>
                      <a:pt x="507746" y="1469897"/>
                    </a:lnTo>
                    <a:lnTo>
                      <a:pt x="507746" y="1469898"/>
                    </a:lnTo>
                    <a:lnTo>
                      <a:pt x="398457" y="1569235"/>
                    </a:lnTo>
                    <a:lnTo>
                      <a:pt x="337796" y="1614602"/>
                    </a:lnTo>
                    <a:lnTo>
                      <a:pt x="312861" y="1633250"/>
                    </a:lnTo>
                    <a:lnTo>
                      <a:pt x="225528" y="1698564"/>
                    </a:lnTo>
                    <a:cubicBezTo>
                      <a:pt x="165775" y="1738937"/>
                      <a:pt x="103976" y="1776510"/>
                      <a:pt x="40318" y="1811094"/>
                    </a:cubicBezTo>
                    <a:lnTo>
                      <a:pt x="0" y="1830519"/>
                    </a:lnTo>
                    <a:lnTo>
                      <a:pt x="0" y="1572892"/>
                    </a:lnTo>
                    <a:lnTo>
                      <a:pt x="99948" y="1512176"/>
                    </a:lnTo>
                    <a:lnTo>
                      <a:pt x="181573" y="1451139"/>
                    </a:lnTo>
                    <a:lnTo>
                      <a:pt x="188771" y="1445756"/>
                    </a:lnTo>
                    <a:lnTo>
                      <a:pt x="255560" y="1395812"/>
                    </a:lnTo>
                    <a:lnTo>
                      <a:pt x="255647" y="1395733"/>
                    </a:lnTo>
                    <a:lnTo>
                      <a:pt x="416145" y="1248097"/>
                    </a:lnTo>
                    <a:cubicBezTo>
                      <a:pt x="727425" y="929276"/>
                      <a:pt x="934144" y="507894"/>
                      <a:pt x="980961" y="393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2" name="Freeform: Shape 8">
                <a:extLst>
                  <a:ext uri="{FF2B5EF4-FFF2-40B4-BE49-F238E27FC236}">
                    <a16:creationId xmlns:a16="http://schemas.microsoft.com/office/drawing/2014/main" id="{90A7FE63-A734-BE92-EA2F-BECD3E711CE5}"/>
                  </a:ext>
                </a:extLst>
              </p:cNvPr>
              <p:cNvSpPr/>
              <p:nvPr/>
            </p:nvSpPr>
            <p:spPr>
              <a:xfrm rot="8755795">
                <a:off x="7262999" y="5278983"/>
                <a:ext cx="648072" cy="356450"/>
              </a:xfrm>
              <a:custGeom>
                <a:avLst/>
                <a:gdLst>
                  <a:gd name="connsiteX0" fmla="*/ 0 w 648072"/>
                  <a:gd name="connsiteY0" fmla="*/ 356450 h 356450"/>
                  <a:gd name="connsiteX1" fmla="*/ 0 w 648072"/>
                  <a:gd name="connsiteY1" fmla="*/ 117998 h 356450"/>
                  <a:gd name="connsiteX2" fmla="*/ 141209 w 648072"/>
                  <a:gd name="connsiteY2" fmla="*/ 74249 h 356450"/>
                  <a:gd name="connsiteX3" fmla="*/ 302018 w 648072"/>
                  <a:gd name="connsiteY3" fmla="*/ 37051 h 356450"/>
                  <a:gd name="connsiteX4" fmla="*/ 369208 w 648072"/>
                  <a:gd name="connsiteY4" fmla="*/ 27371 h 356450"/>
                  <a:gd name="connsiteX5" fmla="*/ 369208 w 648072"/>
                  <a:gd name="connsiteY5" fmla="*/ 27370 h 356450"/>
                  <a:gd name="connsiteX6" fmla="*/ 515387 w 648072"/>
                  <a:gd name="connsiteY6" fmla="*/ 6308 h 356450"/>
                  <a:gd name="connsiteX7" fmla="*/ 591051 w 648072"/>
                  <a:gd name="connsiteY7" fmla="*/ 2711 h 356450"/>
                  <a:gd name="connsiteX8" fmla="*/ 622153 w 648072"/>
                  <a:gd name="connsiteY8" fmla="*/ 1233 h 356450"/>
                  <a:gd name="connsiteX9" fmla="*/ 648072 w 648072"/>
                  <a:gd name="connsiteY9" fmla="*/ 0 h 356450"/>
                  <a:gd name="connsiteX10" fmla="*/ 648072 w 648072"/>
                  <a:gd name="connsiteY10" fmla="*/ 224722 h 356450"/>
                  <a:gd name="connsiteX11" fmla="*/ 628886 w 648072"/>
                  <a:gd name="connsiteY11" fmla="*/ 225633 h 356450"/>
                  <a:gd name="connsiteX12" fmla="*/ 619908 w 648072"/>
                  <a:gd name="connsiteY12" fmla="*/ 226060 h 356450"/>
                  <a:gd name="connsiteX13" fmla="*/ 536604 w 648072"/>
                  <a:gd name="connsiteY13" fmla="*/ 230015 h 356450"/>
                  <a:gd name="connsiteX14" fmla="*/ 536488 w 648072"/>
                  <a:gd name="connsiteY14" fmla="*/ 230032 h 356450"/>
                  <a:gd name="connsiteX15" fmla="*/ 320832 w 648072"/>
                  <a:gd name="connsiteY15" fmla="*/ 262415 h 356450"/>
                  <a:gd name="connsiteX16" fmla="*/ 159 w 648072"/>
                  <a:gd name="connsiteY16" fmla="*/ 356382 h 35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8072" h="356450">
                    <a:moveTo>
                      <a:pt x="0" y="356450"/>
                    </a:moveTo>
                    <a:lnTo>
                      <a:pt x="0" y="117998"/>
                    </a:lnTo>
                    <a:lnTo>
                      <a:pt x="141209" y="74249"/>
                    </a:lnTo>
                    <a:cubicBezTo>
                      <a:pt x="194353" y="59893"/>
                      <a:pt x="247995" y="47486"/>
                      <a:pt x="302018" y="37051"/>
                    </a:cubicBezTo>
                    <a:lnTo>
                      <a:pt x="369208" y="27371"/>
                    </a:lnTo>
                    <a:lnTo>
                      <a:pt x="369208" y="27370"/>
                    </a:lnTo>
                    <a:lnTo>
                      <a:pt x="515387" y="6308"/>
                    </a:lnTo>
                    <a:lnTo>
                      <a:pt x="591051" y="2711"/>
                    </a:lnTo>
                    <a:lnTo>
                      <a:pt x="622153" y="1233"/>
                    </a:lnTo>
                    <a:lnTo>
                      <a:pt x="648072" y="0"/>
                    </a:lnTo>
                    <a:lnTo>
                      <a:pt x="648072" y="224722"/>
                    </a:lnTo>
                    <a:lnTo>
                      <a:pt x="628886" y="225633"/>
                    </a:lnTo>
                    <a:lnTo>
                      <a:pt x="619908" y="226060"/>
                    </a:lnTo>
                    <a:lnTo>
                      <a:pt x="536604" y="230015"/>
                    </a:lnTo>
                    <a:lnTo>
                      <a:pt x="536488" y="230032"/>
                    </a:lnTo>
                    <a:lnTo>
                      <a:pt x="320832" y="262415"/>
                    </a:lnTo>
                    <a:cubicBezTo>
                      <a:pt x="211718" y="284844"/>
                      <a:pt x="104427" y="316243"/>
                      <a:pt x="159" y="3563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23" name="Freeform: Shape 38">
                <a:extLst>
                  <a:ext uri="{FF2B5EF4-FFF2-40B4-BE49-F238E27FC236}">
                    <a16:creationId xmlns:a16="http://schemas.microsoft.com/office/drawing/2014/main" id="{4CC8DE44-EC14-F357-9CD0-D9478E2595C9}"/>
                  </a:ext>
                </a:extLst>
              </p:cNvPr>
              <p:cNvSpPr/>
              <p:nvPr/>
            </p:nvSpPr>
            <p:spPr>
              <a:xfrm>
                <a:off x="6623518" y="5187264"/>
                <a:ext cx="816120" cy="967673"/>
              </a:xfrm>
              <a:custGeom>
                <a:avLst/>
                <a:gdLst>
                  <a:gd name="connsiteX0" fmla="*/ 815722 w 816120"/>
                  <a:gd name="connsiteY0" fmla="*/ 583563 h 967673"/>
                  <a:gd name="connsiteX1" fmla="*/ 816120 w 816120"/>
                  <a:gd name="connsiteY1" fmla="*/ 584114 h 967673"/>
                  <a:gd name="connsiteX2" fmla="*/ 784638 w 816120"/>
                  <a:gd name="connsiteY2" fmla="*/ 606810 h 967673"/>
                  <a:gd name="connsiteX3" fmla="*/ 395018 w 816120"/>
                  <a:gd name="connsiteY3" fmla="*/ 0 h 967673"/>
                  <a:gd name="connsiteX4" fmla="*/ 684434 w 816120"/>
                  <a:gd name="connsiteY4" fmla="*/ 401451 h 967673"/>
                  <a:gd name="connsiteX5" fmla="*/ 815721 w 816120"/>
                  <a:gd name="connsiteY5" fmla="*/ 583563 h 967673"/>
                  <a:gd name="connsiteX6" fmla="*/ 784637 w 816120"/>
                  <a:gd name="connsiteY6" fmla="*/ 606810 h 967673"/>
                  <a:gd name="connsiteX7" fmla="*/ 728388 w 816120"/>
                  <a:gd name="connsiteY7" fmla="*/ 648877 h 967673"/>
                  <a:gd name="connsiteX8" fmla="*/ 715015 w 816120"/>
                  <a:gd name="connsiteY8" fmla="*/ 657002 h 967673"/>
                  <a:gd name="connsiteX9" fmla="*/ 543179 w 816120"/>
                  <a:gd name="connsiteY9" fmla="*/ 761407 h 967673"/>
                  <a:gd name="connsiteX10" fmla="*/ 140441 w 816120"/>
                  <a:gd name="connsiteY10" fmla="*/ 931556 h 967673"/>
                  <a:gd name="connsiteX11" fmla="*/ 0 w 816120"/>
                  <a:gd name="connsiteY11" fmla="*/ 967673 h 967673"/>
                  <a:gd name="connsiteX12" fmla="*/ 107444 w 816120"/>
                  <a:gd name="connsiteY12" fmla="*/ 704466 h 967673"/>
                  <a:gd name="connsiteX13" fmla="*/ 107446 w 816120"/>
                  <a:gd name="connsiteY13" fmla="*/ 704465 h 967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16120" h="967673">
                    <a:moveTo>
                      <a:pt x="815722" y="583563"/>
                    </a:moveTo>
                    <a:lnTo>
                      <a:pt x="816120" y="584114"/>
                    </a:lnTo>
                    <a:lnTo>
                      <a:pt x="784638" y="606810"/>
                    </a:lnTo>
                    <a:close/>
                    <a:moveTo>
                      <a:pt x="395018" y="0"/>
                    </a:moveTo>
                    <a:lnTo>
                      <a:pt x="684434" y="401451"/>
                    </a:lnTo>
                    <a:lnTo>
                      <a:pt x="815721" y="583563"/>
                    </a:lnTo>
                    <a:lnTo>
                      <a:pt x="784637" y="606810"/>
                    </a:lnTo>
                    <a:lnTo>
                      <a:pt x="728388" y="648877"/>
                    </a:lnTo>
                    <a:lnTo>
                      <a:pt x="715015" y="657002"/>
                    </a:lnTo>
                    <a:lnTo>
                      <a:pt x="543179" y="761407"/>
                    </a:lnTo>
                    <a:cubicBezTo>
                      <a:pt x="415864" y="830577"/>
                      <a:pt x="281116" y="887796"/>
                      <a:pt x="140441" y="931556"/>
                    </a:cubicBezTo>
                    <a:lnTo>
                      <a:pt x="0" y="967673"/>
                    </a:lnTo>
                    <a:lnTo>
                      <a:pt x="107444" y="704466"/>
                    </a:lnTo>
                    <a:lnTo>
                      <a:pt x="107446" y="704465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4" name="Group 93">
              <a:extLst>
                <a:ext uri="{FF2B5EF4-FFF2-40B4-BE49-F238E27FC236}">
                  <a16:creationId xmlns:a16="http://schemas.microsoft.com/office/drawing/2014/main" id="{E90C51A9-C6CF-482C-124F-6966DC7BF840}"/>
                </a:ext>
              </a:extLst>
            </p:cNvPr>
            <p:cNvGrpSpPr/>
            <p:nvPr/>
          </p:nvGrpSpPr>
          <p:grpSpPr>
            <a:xfrm>
              <a:off x="4184469" y="5146767"/>
              <a:ext cx="2409041" cy="1073057"/>
              <a:chOff x="4184469" y="5146767"/>
              <a:chExt cx="2409041" cy="1073057"/>
            </a:xfrm>
          </p:grpSpPr>
          <p:sp>
            <p:nvSpPr>
              <p:cNvPr id="25" name="Freeform: Shape 46">
                <a:extLst>
                  <a:ext uri="{FF2B5EF4-FFF2-40B4-BE49-F238E27FC236}">
                    <a16:creationId xmlns:a16="http://schemas.microsoft.com/office/drawing/2014/main" id="{B738CC27-F81C-7C5F-0AEC-37AE40E6C0C3}"/>
                  </a:ext>
                </a:extLst>
              </p:cNvPr>
              <p:cNvSpPr/>
              <p:nvPr/>
            </p:nvSpPr>
            <p:spPr>
              <a:xfrm>
                <a:off x="4660011" y="5417084"/>
                <a:ext cx="1933499" cy="802740"/>
              </a:xfrm>
              <a:custGeom>
                <a:avLst/>
                <a:gdLst>
                  <a:gd name="connsiteX0" fmla="*/ 0 w 1933499"/>
                  <a:gd name="connsiteY0" fmla="*/ 0 h 802740"/>
                  <a:gd name="connsiteX1" fmla="*/ 22993 w 1933499"/>
                  <a:gd name="connsiteY1" fmla="*/ 0 h 802740"/>
                  <a:gd name="connsiteX2" fmla="*/ 150977 w 1933499"/>
                  <a:gd name="connsiteY2" fmla="*/ 116405 h 802740"/>
                  <a:gd name="connsiteX3" fmla="*/ 276507 w 1933499"/>
                  <a:gd name="connsiteY3" fmla="*/ 210343 h 802740"/>
                  <a:gd name="connsiteX4" fmla="*/ 306496 w 1933499"/>
                  <a:gd name="connsiteY4" fmla="*/ 232784 h 802740"/>
                  <a:gd name="connsiteX5" fmla="*/ 306538 w 1933499"/>
                  <a:gd name="connsiteY5" fmla="*/ 232810 h 802740"/>
                  <a:gd name="connsiteX6" fmla="*/ 456288 w 1933499"/>
                  <a:gd name="connsiteY6" fmla="*/ 323850 h 802740"/>
                  <a:gd name="connsiteX7" fmla="*/ 502327 w 1933499"/>
                  <a:gd name="connsiteY7" fmla="*/ 348156 h 802740"/>
                  <a:gd name="connsiteX8" fmla="*/ 507746 w 1933499"/>
                  <a:gd name="connsiteY8" fmla="*/ 350768 h 802740"/>
                  <a:gd name="connsiteX9" fmla="*/ 507746 w 1933499"/>
                  <a:gd name="connsiteY9" fmla="*/ 351017 h 802740"/>
                  <a:gd name="connsiteX10" fmla="*/ 560166 w 1933499"/>
                  <a:gd name="connsiteY10" fmla="*/ 378691 h 802740"/>
                  <a:gd name="connsiteX11" fmla="*/ 1435989 w 1933499"/>
                  <a:gd name="connsiteY11" fmla="*/ 578042 h 802740"/>
                  <a:gd name="connsiteX12" fmla="*/ 1435989 w 1933499"/>
                  <a:gd name="connsiteY12" fmla="*/ 577861 h 802740"/>
                  <a:gd name="connsiteX13" fmla="*/ 1892590 w 1933499"/>
                  <a:gd name="connsiteY13" fmla="*/ 526107 h 802740"/>
                  <a:gd name="connsiteX14" fmla="*/ 1933499 w 1933499"/>
                  <a:gd name="connsiteY14" fmla="*/ 515043 h 802740"/>
                  <a:gd name="connsiteX15" fmla="*/ 1903476 w 1933499"/>
                  <a:gd name="connsiteY15" fmla="*/ 588589 h 802740"/>
                  <a:gd name="connsiteX16" fmla="*/ 1903474 w 1933499"/>
                  <a:gd name="connsiteY16" fmla="*/ 588590 h 802740"/>
                  <a:gd name="connsiteX17" fmla="*/ 1831100 w 1933499"/>
                  <a:gd name="connsiteY17" fmla="*/ 765886 h 802740"/>
                  <a:gd name="connsiteX18" fmla="*/ 1665651 w 1933499"/>
                  <a:gd name="connsiteY18" fmla="*/ 791141 h 802740"/>
                  <a:gd name="connsiteX19" fmla="*/ 1435989 w 1933499"/>
                  <a:gd name="connsiteY19" fmla="*/ 802740 h 802740"/>
                  <a:gd name="connsiteX20" fmla="*/ 462827 w 1933499"/>
                  <a:gd name="connsiteY20" fmla="*/ 581227 h 802740"/>
                  <a:gd name="connsiteX21" fmla="*/ 398548 w 1933499"/>
                  <a:gd name="connsiteY21" fmla="*/ 547291 h 802740"/>
                  <a:gd name="connsiteX22" fmla="*/ 366040 w 1933499"/>
                  <a:gd name="connsiteY22" fmla="*/ 531620 h 802740"/>
                  <a:gd name="connsiteX23" fmla="*/ 347404 w 1933499"/>
                  <a:gd name="connsiteY23" fmla="*/ 520290 h 802740"/>
                  <a:gd name="connsiteX24" fmla="*/ 318681 w 1933499"/>
                  <a:gd name="connsiteY24" fmla="*/ 505126 h 802740"/>
                  <a:gd name="connsiteX25" fmla="*/ 180986 w 1933499"/>
                  <a:gd name="connsiteY25" fmla="*/ 419116 h 802740"/>
                  <a:gd name="connsiteX26" fmla="*/ 180963 w 1933499"/>
                  <a:gd name="connsiteY26" fmla="*/ 419102 h 802740"/>
                  <a:gd name="connsiteX27" fmla="*/ 8154 w 1933499"/>
                  <a:gd name="connsiteY27" fmla="*/ 289784 h 802740"/>
                  <a:gd name="connsiteX28" fmla="*/ 0 w 1933499"/>
                  <a:gd name="connsiteY28" fmla="*/ 282368 h 80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933499" h="802740">
                    <a:moveTo>
                      <a:pt x="0" y="0"/>
                    </a:moveTo>
                    <a:lnTo>
                      <a:pt x="22993" y="0"/>
                    </a:lnTo>
                    <a:lnTo>
                      <a:pt x="150977" y="116405"/>
                    </a:lnTo>
                    <a:lnTo>
                      <a:pt x="276507" y="210343"/>
                    </a:lnTo>
                    <a:lnTo>
                      <a:pt x="306496" y="232784"/>
                    </a:lnTo>
                    <a:lnTo>
                      <a:pt x="306538" y="232810"/>
                    </a:lnTo>
                    <a:lnTo>
                      <a:pt x="456288" y="323850"/>
                    </a:lnTo>
                    <a:lnTo>
                      <a:pt x="502327" y="348156"/>
                    </a:lnTo>
                    <a:lnTo>
                      <a:pt x="507746" y="350768"/>
                    </a:lnTo>
                    <a:lnTo>
                      <a:pt x="507746" y="351017"/>
                    </a:lnTo>
                    <a:lnTo>
                      <a:pt x="560166" y="378691"/>
                    </a:lnTo>
                    <a:cubicBezTo>
                      <a:pt x="825118" y="506449"/>
                      <a:pt x="1122199" y="578042"/>
                      <a:pt x="1435989" y="578042"/>
                    </a:cubicBezTo>
                    <a:lnTo>
                      <a:pt x="1435989" y="577861"/>
                    </a:lnTo>
                    <a:cubicBezTo>
                      <a:pt x="1593023" y="577861"/>
                      <a:pt x="1745865" y="559968"/>
                      <a:pt x="1892590" y="526107"/>
                    </a:cubicBezTo>
                    <a:lnTo>
                      <a:pt x="1933499" y="515043"/>
                    </a:lnTo>
                    <a:lnTo>
                      <a:pt x="1903476" y="588589"/>
                    </a:lnTo>
                    <a:lnTo>
                      <a:pt x="1903474" y="588590"/>
                    </a:lnTo>
                    <a:lnTo>
                      <a:pt x="1831100" y="765886"/>
                    </a:lnTo>
                    <a:lnTo>
                      <a:pt x="1665651" y="791141"/>
                    </a:lnTo>
                    <a:cubicBezTo>
                      <a:pt x="1590140" y="798811"/>
                      <a:pt x="1513523" y="802740"/>
                      <a:pt x="1435989" y="802740"/>
                    </a:cubicBezTo>
                    <a:cubicBezTo>
                      <a:pt x="1087328" y="802740"/>
                      <a:pt x="757228" y="723187"/>
                      <a:pt x="462827" y="581227"/>
                    </a:cubicBezTo>
                    <a:lnTo>
                      <a:pt x="398548" y="547291"/>
                    </a:lnTo>
                    <a:lnTo>
                      <a:pt x="366040" y="531620"/>
                    </a:lnTo>
                    <a:lnTo>
                      <a:pt x="347404" y="520290"/>
                    </a:lnTo>
                    <a:lnTo>
                      <a:pt x="318681" y="505126"/>
                    </a:lnTo>
                    <a:lnTo>
                      <a:pt x="180986" y="419116"/>
                    </a:lnTo>
                    <a:lnTo>
                      <a:pt x="180963" y="419102"/>
                    </a:lnTo>
                    <a:cubicBezTo>
                      <a:pt x="121252" y="378733"/>
                      <a:pt x="63587" y="335564"/>
                      <a:pt x="8154" y="289784"/>
                    </a:cubicBezTo>
                    <a:lnTo>
                      <a:pt x="0" y="282368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6" name="Freeform: Shape 9">
                <a:extLst>
                  <a:ext uri="{FF2B5EF4-FFF2-40B4-BE49-F238E27FC236}">
                    <a16:creationId xmlns:a16="http://schemas.microsoft.com/office/drawing/2014/main" id="{925F3435-074C-D671-D54A-EC7E10C25B3E}"/>
                  </a:ext>
                </a:extLst>
              </p:cNvPr>
              <p:cNvSpPr/>
              <p:nvPr/>
            </p:nvSpPr>
            <p:spPr>
              <a:xfrm rot="13028152">
                <a:off x="4817357" y="5673212"/>
                <a:ext cx="648072" cy="346912"/>
              </a:xfrm>
              <a:custGeom>
                <a:avLst/>
                <a:gdLst>
                  <a:gd name="connsiteX0" fmla="*/ 648072 w 648072"/>
                  <a:gd name="connsiteY0" fmla="*/ 224390 h 346912"/>
                  <a:gd name="connsiteX1" fmla="*/ 619721 w 648072"/>
                  <a:gd name="connsiteY1" fmla="*/ 224552 h 346912"/>
                  <a:gd name="connsiteX2" fmla="*/ 582266 w 648072"/>
                  <a:gd name="connsiteY2" fmla="*/ 224766 h 346912"/>
                  <a:gd name="connsiteX3" fmla="*/ 582216 w 648072"/>
                  <a:gd name="connsiteY3" fmla="*/ 224771 h 346912"/>
                  <a:gd name="connsiteX4" fmla="*/ 407873 w 648072"/>
                  <a:gd name="connsiteY4" fmla="*/ 242598 h 346912"/>
                  <a:gd name="connsiteX5" fmla="*/ 356497 w 648072"/>
                  <a:gd name="connsiteY5" fmla="*/ 251016 h 346912"/>
                  <a:gd name="connsiteX6" fmla="*/ 350600 w 648072"/>
                  <a:gd name="connsiteY6" fmla="*/ 252205 h 346912"/>
                  <a:gd name="connsiteX7" fmla="*/ 350450 w 648072"/>
                  <a:gd name="connsiteY7" fmla="*/ 252006 h 346912"/>
                  <a:gd name="connsiteX8" fmla="*/ 291953 w 648072"/>
                  <a:gd name="connsiteY8" fmla="*/ 261591 h 346912"/>
                  <a:gd name="connsiteX9" fmla="*/ 77583 w 648072"/>
                  <a:gd name="connsiteY9" fmla="*/ 317248 h 346912"/>
                  <a:gd name="connsiteX10" fmla="*/ 0 w 648072"/>
                  <a:gd name="connsiteY10" fmla="*/ 346912 h 346912"/>
                  <a:gd name="connsiteX11" fmla="*/ 0 w 648072"/>
                  <a:gd name="connsiteY11" fmla="*/ 106678 h 346912"/>
                  <a:gd name="connsiteX12" fmla="*/ 9083 w 648072"/>
                  <a:gd name="connsiteY12" fmla="*/ 103205 h 346912"/>
                  <a:gd name="connsiteX13" fmla="*/ 247280 w 648072"/>
                  <a:gd name="connsiteY13" fmla="*/ 41363 h 346912"/>
                  <a:gd name="connsiteX14" fmla="*/ 319011 w 648072"/>
                  <a:gd name="connsiteY14" fmla="*/ 29612 h 346912"/>
                  <a:gd name="connsiteX15" fmla="*/ 354387 w 648072"/>
                  <a:gd name="connsiteY15" fmla="*/ 22479 h 346912"/>
                  <a:gd name="connsiteX16" fmla="*/ 376084 w 648072"/>
                  <a:gd name="connsiteY16" fmla="*/ 20261 h 346912"/>
                  <a:gd name="connsiteX17" fmla="*/ 408137 w 648072"/>
                  <a:gd name="connsiteY17" fmla="*/ 15010 h 346912"/>
                  <a:gd name="connsiteX18" fmla="*/ 569833 w 648072"/>
                  <a:gd name="connsiteY18" fmla="*/ 450 h 346912"/>
                  <a:gd name="connsiteX19" fmla="*/ 569860 w 648072"/>
                  <a:gd name="connsiteY19" fmla="*/ 447 h 346912"/>
                  <a:gd name="connsiteX20" fmla="*/ 648072 w 648072"/>
                  <a:gd name="connsiteY20" fmla="*/ 0 h 346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48072" h="346912">
                    <a:moveTo>
                      <a:pt x="648072" y="224390"/>
                    </a:moveTo>
                    <a:lnTo>
                      <a:pt x="619721" y="224552"/>
                    </a:lnTo>
                    <a:lnTo>
                      <a:pt x="582266" y="224766"/>
                    </a:lnTo>
                    <a:lnTo>
                      <a:pt x="582216" y="224771"/>
                    </a:lnTo>
                    <a:lnTo>
                      <a:pt x="407873" y="242598"/>
                    </a:lnTo>
                    <a:lnTo>
                      <a:pt x="356497" y="251016"/>
                    </a:lnTo>
                    <a:lnTo>
                      <a:pt x="350600" y="252205"/>
                    </a:lnTo>
                    <a:lnTo>
                      <a:pt x="350450" y="252006"/>
                    </a:lnTo>
                    <a:lnTo>
                      <a:pt x="291953" y="261591"/>
                    </a:lnTo>
                    <a:cubicBezTo>
                      <a:pt x="219866" y="276117"/>
                      <a:pt x="148297" y="294653"/>
                      <a:pt x="77583" y="317248"/>
                    </a:cubicBezTo>
                    <a:lnTo>
                      <a:pt x="0" y="346912"/>
                    </a:lnTo>
                    <a:lnTo>
                      <a:pt x="0" y="106678"/>
                    </a:lnTo>
                    <a:lnTo>
                      <a:pt x="9083" y="103205"/>
                    </a:lnTo>
                    <a:cubicBezTo>
                      <a:pt x="87656" y="78100"/>
                      <a:pt x="167180" y="57504"/>
                      <a:pt x="247280" y="41363"/>
                    </a:cubicBezTo>
                    <a:lnTo>
                      <a:pt x="319011" y="29612"/>
                    </a:lnTo>
                    <a:lnTo>
                      <a:pt x="354387" y="22479"/>
                    </a:lnTo>
                    <a:lnTo>
                      <a:pt x="376084" y="20261"/>
                    </a:lnTo>
                    <a:lnTo>
                      <a:pt x="408137" y="15010"/>
                    </a:lnTo>
                    <a:lnTo>
                      <a:pt x="569833" y="450"/>
                    </a:lnTo>
                    <a:lnTo>
                      <a:pt x="569860" y="447"/>
                    </a:lnTo>
                    <a:lnTo>
                      <a:pt x="64807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10000"/>
                      <a:alpha val="0"/>
                    </a:schemeClr>
                  </a:gs>
                  <a:gs pos="100000">
                    <a:schemeClr val="bg2">
                      <a:lumMod val="10000"/>
                      <a:alpha val="6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sp>
            <p:nvSpPr>
              <p:cNvPr id="27" name="Freeform: Shape 30">
                <a:extLst>
                  <a:ext uri="{FF2B5EF4-FFF2-40B4-BE49-F238E27FC236}">
                    <a16:creationId xmlns:a16="http://schemas.microsoft.com/office/drawing/2014/main" id="{1AFEAC1A-CA65-B3AE-A89B-70ADD10F1AA8}"/>
                  </a:ext>
                </a:extLst>
              </p:cNvPr>
              <p:cNvSpPr/>
              <p:nvPr/>
            </p:nvSpPr>
            <p:spPr>
              <a:xfrm>
                <a:off x="4184469" y="5146767"/>
                <a:ext cx="1022586" cy="648852"/>
              </a:xfrm>
              <a:custGeom>
                <a:avLst/>
                <a:gdLst>
                  <a:gd name="connsiteX0" fmla="*/ 0 w 1022586"/>
                  <a:gd name="connsiteY0" fmla="*/ 0 h 648852"/>
                  <a:gd name="connsiteX1" fmla="*/ 284569 w 1022586"/>
                  <a:gd name="connsiteY1" fmla="*/ 21540 h 648852"/>
                  <a:gd name="connsiteX2" fmla="*/ 1022586 w 1022586"/>
                  <a:gd name="connsiteY2" fmla="*/ 77403 h 648852"/>
                  <a:gd name="connsiteX3" fmla="*/ 735243 w 1022586"/>
                  <a:gd name="connsiteY3" fmla="*/ 468087 h 648852"/>
                  <a:gd name="connsiteX4" fmla="*/ 602291 w 1022586"/>
                  <a:gd name="connsiteY4" fmla="*/ 648852 h 648852"/>
                  <a:gd name="connsiteX5" fmla="*/ 483693 w 1022586"/>
                  <a:gd name="connsiteY5" fmla="*/ 560102 h 648852"/>
                  <a:gd name="connsiteX6" fmla="*/ 50179 w 1022586"/>
                  <a:gd name="connsiteY6" fmla="*/ 82658 h 648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2586" h="648852">
                    <a:moveTo>
                      <a:pt x="0" y="0"/>
                    </a:moveTo>
                    <a:lnTo>
                      <a:pt x="284569" y="21540"/>
                    </a:lnTo>
                    <a:lnTo>
                      <a:pt x="1022586" y="77403"/>
                    </a:lnTo>
                    <a:lnTo>
                      <a:pt x="735243" y="468087"/>
                    </a:lnTo>
                    <a:lnTo>
                      <a:pt x="602291" y="648852"/>
                    </a:lnTo>
                    <a:lnTo>
                      <a:pt x="483693" y="560102"/>
                    </a:lnTo>
                    <a:cubicBezTo>
                      <a:pt x="317398" y="422763"/>
                      <a:pt x="171200" y="261921"/>
                      <a:pt x="50179" y="8265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FAFE208C-4E01-0377-4EE1-A889EC874526}"/>
                </a:ext>
              </a:extLst>
            </p:cNvPr>
            <p:cNvSpPr/>
            <p:nvPr/>
          </p:nvSpPr>
          <p:spPr>
            <a:xfrm>
              <a:off x="3624214" y="1501726"/>
              <a:ext cx="4943572" cy="4943572"/>
            </a:xfrm>
            <a:prstGeom prst="arc">
              <a:avLst>
                <a:gd name="adj1" fmla="val 13603881"/>
                <a:gd name="adj2" fmla="val 17647333"/>
              </a:avLst>
            </a:prstGeom>
            <a:ln w="3175">
              <a:solidFill>
                <a:schemeClr val="bg1">
                  <a:lumMod val="7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" panose="00000500000000000000" pitchFamily="2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A267331-43B6-A129-C268-B1FB56FBAC03}"/>
                </a:ext>
              </a:extLst>
            </p:cNvPr>
            <p:cNvSpPr/>
            <p:nvPr/>
          </p:nvSpPr>
          <p:spPr>
            <a:xfrm>
              <a:off x="3624214" y="1501726"/>
              <a:ext cx="4943572" cy="4943572"/>
            </a:xfrm>
            <a:prstGeom prst="arc">
              <a:avLst>
                <a:gd name="adj1" fmla="val 13603881"/>
                <a:gd name="adj2" fmla="val 17647333"/>
              </a:avLst>
            </a:prstGeom>
            <a:ln w="3175">
              <a:solidFill>
                <a:schemeClr val="accent5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" panose="00000500000000000000" pitchFamily="2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4FD79B28-F895-272F-A029-A195ABA1E72D}"/>
                </a:ext>
              </a:extLst>
            </p:cNvPr>
            <p:cNvSpPr/>
            <p:nvPr/>
          </p:nvSpPr>
          <p:spPr>
            <a:xfrm>
              <a:off x="3624214" y="1501726"/>
              <a:ext cx="4943572" cy="4943572"/>
            </a:xfrm>
            <a:prstGeom prst="arc">
              <a:avLst>
                <a:gd name="adj1" fmla="val 17988655"/>
                <a:gd name="adj2" fmla="val 293667"/>
              </a:avLst>
            </a:prstGeom>
            <a:ln w="3175"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" panose="00000500000000000000" pitchFamily="2" charset="0"/>
              </a:endParaRP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939113F5-FA61-3E4B-141B-441AAF21FE88}"/>
                </a:ext>
              </a:extLst>
            </p:cNvPr>
            <p:cNvSpPr/>
            <p:nvPr/>
          </p:nvSpPr>
          <p:spPr>
            <a:xfrm>
              <a:off x="3624214" y="1501726"/>
              <a:ext cx="4943572" cy="4943572"/>
            </a:xfrm>
            <a:prstGeom prst="arc">
              <a:avLst>
                <a:gd name="adj1" fmla="val 621184"/>
                <a:gd name="adj2" fmla="val 4655032"/>
              </a:avLst>
            </a:prstGeom>
            <a:ln w="3175">
              <a:solidFill>
                <a:schemeClr val="accent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" panose="00000500000000000000" pitchFamily="2" charset="0"/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4108FDD6-F220-63D5-91F0-58CAB660691D}"/>
                </a:ext>
              </a:extLst>
            </p:cNvPr>
            <p:cNvSpPr/>
            <p:nvPr/>
          </p:nvSpPr>
          <p:spPr>
            <a:xfrm>
              <a:off x="3624214" y="1501726"/>
              <a:ext cx="4943572" cy="4943572"/>
            </a:xfrm>
            <a:prstGeom prst="arc">
              <a:avLst>
                <a:gd name="adj1" fmla="val 4991242"/>
                <a:gd name="adj2" fmla="val 8988031"/>
              </a:avLst>
            </a:prstGeom>
            <a:ln w="3175">
              <a:solidFill>
                <a:schemeClr val="accent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" panose="00000500000000000000" pitchFamily="2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A7DCFD7-2136-A4C1-5363-10D34067E454}"/>
                </a:ext>
              </a:extLst>
            </p:cNvPr>
            <p:cNvSpPr/>
            <p:nvPr/>
          </p:nvSpPr>
          <p:spPr>
            <a:xfrm>
              <a:off x="3624214" y="1501726"/>
              <a:ext cx="4943572" cy="4943572"/>
            </a:xfrm>
            <a:prstGeom prst="arc">
              <a:avLst>
                <a:gd name="adj1" fmla="val 9350169"/>
                <a:gd name="adj2" fmla="val 13118448"/>
              </a:avLst>
            </a:prstGeom>
            <a:ln w="3175">
              <a:solidFill>
                <a:schemeClr val="accent4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" panose="00000500000000000000" pitchFamily="2" charset="0"/>
              </a:endParaRPr>
            </a:p>
          </p:txBody>
        </p:sp>
        <p:sp>
          <p:nvSpPr>
            <p:cNvPr id="49" name="Oval 71">
              <a:extLst>
                <a:ext uri="{FF2B5EF4-FFF2-40B4-BE49-F238E27FC236}">
                  <a16:creationId xmlns:a16="http://schemas.microsoft.com/office/drawing/2014/main" id="{8810733D-4C9F-5F5F-9344-8F18251A7053}"/>
                </a:ext>
              </a:extLst>
            </p:cNvPr>
            <p:cNvSpPr/>
            <p:nvPr/>
          </p:nvSpPr>
          <p:spPr>
            <a:xfrm>
              <a:off x="4834678" y="2712984"/>
              <a:ext cx="2521054" cy="2521054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</a:gradFill>
            <a:ln>
              <a:noFill/>
            </a:ln>
            <a:effectLst>
              <a:outerShdw blurRad="165100" dist="254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fr-FR" sz="2000" cap="all">
                  <a:solidFill>
                    <a:schemeClr val="tx1">
                      <a:lumMod val="75000"/>
                    </a:schemeClr>
                  </a:solidFill>
                  <a:latin typeface="Montserrat" panose="00000500000000000000" pitchFamily="2" charset="0"/>
                </a:rPr>
                <a:t>Stratégie</a:t>
              </a:r>
              <a:r>
                <a:rPr lang="en-US" sz="2000" cap="all">
                  <a:solidFill>
                    <a:schemeClr val="tx1">
                      <a:lumMod val="75000"/>
                    </a:schemeClr>
                  </a:solidFill>
                  <a:latin typeface="Montserrat" panose="00000500000000000000" pitchFamily="2" charset="0"/>
                </a:rPr>
                <a:t> de test</a:t>
              </a:r>
            </a:p>
          </p:txBody>
        </p:sp>
        <p:grpSp>
          <p:nvGrpSpPr>
            <p:cNvPr id="50" name="Group 72">
              <a:extLst>
                <a:ext uri="{FF2B5EF4-FFF2-40B4-BE49-F238E27FC236}">
                  <a16:creationId xmlns:a16="http://schemas.microsoft.com/office/drawing/2014/main" id="{FAFE2224-41ED-1885-C203-BC7CDFDB0174}"/>
                </a:ext>
              </a:extLst>
            </p:cNvPr>
            <p:cNvGrpSpPr/>
            <p:nvPr/>
          </p:nvGrpSpPr>
          <p:grpSpPr>
            <a:xfrm>
              <a:off x="5750076" y="3061081"/>
              <a:ext cx="690257" cy="690802"/>
              <a:chOff x="10200456" y="3632865"/>
              <a:chExt cx="875564" cy="876255"/>
            </a:xfrm>
            <a:solidFill>
              <a:schemeClr val="tx2">
                <a:alpha val="70000"/>
              </a:schemeClr>
            </a:solidFill>
          </p:grpSpPr>
          <p:sp>
            <p:nvSpPr>
              <p:cNvPr id="51" name="Graphic 30" descr="Magnifying glass">
                <a:extLst>
                  <a:ext uri="{FF2B5EF4-FFF2-40B4-BE49-F238E27FC236}">
                    <a16:creationId xmlns:a16="http://schemas.microsoft.com/office/drawing/2014/main" id="{2AD1DFBA-7374-0B09-0A0F-7CA508711590}"/>
                  </a:ext>
                </a:extLst>
              </p:cNvPr>
              <p:cNvSpPr/>
              <p:nvPr/>
            </p:nvSpPr>
            <p:spPr>
              <a:xfrm>
                <a:off x="10200456" y="3632865"/>
                <a:ext cx="875564" cy="876255"/>
              </a:xfrm>
              <a:custGeom>
                <a:avLst/>
                <a:gdLst>
                  <a:gd name="connsiteX0" fmla="*/ 852963 w 875564"/>
                  <a:gd name="connsiteY0" fmla="*/ 743154 h 876255"/>
                  <a:gd name="connsiteX1" fmla="*/ 714315 w 875564"/>
                  <a:gd name="connsiteY1" fmla="*/ 604505 h 876255"/>
                  <a:gd name="connsiteX2" fmla="*/ 645545 w 875564"/>
                  <a:gd name="connsiteY2" fmla="*/ 583431 h 876255"/>
                  <a:gd name="connsiteX3" fmla="*/ 596741 w 875564"/>
                  <a:gd name="connsiteY3" fmla="*/ 534627 h 876255"/>
                  <a:gd name="connsiteX4" fmla="*/ 665511 w 875564"/>
                  <a:gd name="connsiteY4" fmla="*/ 332755 h 876255"/>
                  <a:gd name="connsiteX5" fmla="*/ 332755 w 875564"/>
                  <a:gd name="connsiteY5" fmla="*/ 0 h 876255"/>
                  <a:gd name="connsiteX6" fmla="*/ 0 w 875564"/>
                  <a:gd name="connsiteY6" fmla="*/ 332755 h 876255"/>
                  <a:gd name="connsiteX7" fmla="*/ 332755 w 875564"/>
                  <a:gd name="connsiteY7" fmla="*/ 665511 h 876255"/>
                  <a:gd name="connsiteX8" fmla="*/ 534627 w 875564"/>
                  <a:gd name="connsiteY8" fmla="*/ 596741 h 876255"/>
                  <a:gd name="connsiteX9" fmla="*/ 583431 w 875564"/>
                  <a:gd name="connsiteY9" fmla="*/ 645545 h 876255"/>
                  <a:gd name="connsiteX10" fmla="*/ 604505 w 875564"/>
                  <a:gd name="connsiteY10" fmla="*/ 714315 h 876255"/>
                  <a:gd name="connsiteX11" fmla="*/ 743154 w 875564"/>
                  <a:gd name="connsiteY11" fmla="*/ 852963 h 876255"/>
                  <a:gd name="connsiteX12" fmla="*/ 798613 w 875564"/>
                  <a:gd name="connsiteY12" fmla="*/ 876256 h 876255"/>
                  <a:gd name="connsiteX13" fmla="*/ 854072 w 875564"/>
                  <a:gd name="connsiteY13" fmla="*/ 852963 h 876255"/>
                  <a:gd name="connsiteX14" fmla="*/ 852963 w 875564"/>
                  <a:gd name="connsiteY14" fmla="*/ 743154 h 876255"/>
                  <a:gd name="connsiteX15" fmla="*/ 331646 w 875564"/>
                  <a:gd name="connsiteY15" fmla="*/ 597850 h 876255"/>
                  <a:gd name="connsiteX16" fmla="*/ 65442 w 875564"/>
                  <a:gd name="connsiteY16" fmla="*/ 331646 h 876255"/>
                  <a:gd name="connsiteX17" fmla="*/ 331646 w 875564"/>
                  <a:gd name="connsiteY17" fmla="*/ 65442 h 876255"/>
                  <a:gd name="connsiteX18" fmla="*/ 597850 w 875564"/>
                  <a:gd name="connsiteY18" fmla="*/ 331646 h 876255"/>
                  <a:gd name="connsiteX19" fmla="*/ 331646 w 875564"/>
                  <a:gd name="connsiteY19" fmla="*/ 597850 h 876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75564" h="876255">
                    <a:moveTo>
                      <a:pt x="852963" y="743154"/>
                    </a:moveTo>
                    <a:lnTo>
                      <a:pt x="714315" y="604505"/>
                    </a:lnTo>
                    <a:cubicBezTo>
                      <a:pt x="695459" y="585649"/>
                      <a:pt x="669947" y="578994"/>
                      <a:pt x="645545" y="583431"/>
                    </a:cubicBezTo>
                    <a:lnTo>
                      <a:pt x="596741" y="534627"/>
                    </a:lnTo>
                    <a:cubicBezTo>
                      <a:pt x="639999" y="479168"/>
                      <a:pt x="665511" y="408180"/>
                      <a:pt x="665511" y="332755"/>
                    </a:cubicBezTo>
                    <a:cubicBezTo>
                      <a:pt x="665511" y="149740"/>
                      <a:pt x="515771" y="0"/>
                      <a:pt x="332755" y="0"/>
                    </a:cubicBezTo>
                    <a:cubicBezTo>
                      <a:pt x="149740" y="0"/>
                      <a:pt x="0" y="149740"/>
                      <a:pt x="0" y="332755"/>
                    </a:cubicBezTo>
                    <a:cubicBezTo>
                      <a:pt x="0" y="515771"/>
                      <a:pt x="149740" y="665511"/>
                      <a:pt x="332755" y="665511"/>
                    </a:cubicBezTo>
                    <a:cubicBezTo>
                      <a:pt x="408180" y="665511"/>
                      <a:pt x="478058" y="639999"/>
                      <a:pt x="534627" y="596741"/>
                    </a:cubicBezTo>
                    <a:lnTo>
                      <a:pt x="583431" y="645545"/>
                    </a:lnTo>
                    <a:cubicBezTo>
                      <a:pt x="578994" y="669947"/>
                      <a:pt x="585649" y="695459"/>
                      <a:pt x="604505" y="714315"/>
                    </a:cubicBezTo>
                    <a:lnTo>
                      <a:pt x="743154" y="852963"/>
                    </a:lnTo>
                    <a:cubicBezTo>
                      <a:pt x="758682" y="868491"/>
                      <a:pt x="778647" y="876256"/>
                      <a:pt x="798613" y="876256"/>
                    </a:cubicBezTo>
                    <a:cubicBezTo>
                      <a:pt x="818578" y="876256"/>
                      <a:pt x="838543" y="868491"/>
                      <a:pt x="854072" y="852963"/>
                    </a:cubicBezTo>
                    <a:cubicBezTo>
                      <a:pt x="882911" y="821906"/>
                      <a:pt x="882911" y="773102"/>
                      <a:pt x="852963" y="743154"/>
                    </a:cubicBezTo>
                    <a:close/>
                    <a:moveTo>
                      <a:pt x="331646" y="597850"/>
                    </a:moveTo>
                    <a:cubicBezTo>
                      <a:pt x="185234" y="597850"/>
                      <a:pt x="65442" y="478058"/>
                      <a:pt x="65442" y="331646"/>
                    </a:cubicBezTo>
                    <a:cubicBezTo>
                      <a:pt x="65442" y="185234"/>
                      <a:pt x="185234" y="65442"/>
                      <a:pt x="331646" y="65442"/>
                    </a:cubicBezTo>
                    <a:cubicBezTo>
                      <a:pt x="478058" y="65442"/>
                      <a:pt x="597850" y="185234"/>
                      <a:pt x="597850" y="331646"/>
                    </a:cubicBezTo>
                    <a:cubicBezTo>
                      <a:pt x="597850" y="478058"/>
                      <a:pt x="478058" y="597850"/>
                      <a:pt x="331646" y="5978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10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>
                  <a:latin typeface="Montserrat" panose="00000500000000000000" pitchFamily="2" charset="0"/>
                </a:endParaRPr>
              </a:p>
            </p:txBody>
          </p:sp>
          <p:grpSp>
            <p:nvGrpSpPr>
              <p:cNvPr id="52" name="Graphic 28" descr="Bar graph with upward trend">
                <a:extLst>
                  <a:ext uri="{FF2B5EF4-FFF2-40B4-BE49-F238E27FC236}">
                    <a16:creationId xmlns:a16="http://schemas.microsoft.com/office/drawing/2014/main" id="{0EA453C7-A5E3-32A7-FA20-C9CD9D7AAEB7}"/>
                  </a:ext>
                </a:extLst>
              </p:cNvPr>
              <p:cNvGrpSpPr/>
              <p:nvPr/>
            </p:nvGrpSpPr>
            <p:grpSpPr>
              <a:xfrm>
                <a:off x="10344472" y="3775475"/>
                <a:ext cx="359444" cy="359444"/>
                <a:chOff x="10345068" y="3699881"/>
                <a:chExt cx="359444" cy="359444"/>
              </a:xfrm>
              <a:grpFill/>
            </p:grpSpPr>
            <p:sp>
              <p:nvSpPr>
                <p:cNvPr id="53" name="Freeform: Shape 75">
                  <a:extLst>
                    <a:ext uri="{FF2B5EF4-FFF2-40B4-BE49-F238E27FC236}">
                      <a16:creationId xmlns:a16="http://schemas.microsoft.com/office/drawing/2014/main" id="{59DA25A1-C31F-8A8C-7979-0B0B35DA2A94}"/>
                    </a:ext>
                  </a:extLst>
                </p:cNvPr>
                <p:cNvSpPr/>
                <p:nvPr/>
              </p:nvSpPr>
              <p:spPr>
                <a:xfrm>
                  <a:off x="10397486" y="3748555"/>
                  <a:ext cx="258350" cy="262094"/>
                </a:xfrm>
                <a:custGeom>
                  <a:avLst/>
                  <a:gdLst>
                    <a:gd name="connsiteX0" fmla="*/ 22465 w 258350"/>
                    <a:gd name="connsiteY0" fmla="*/ 0 h 262094"/>
                    <a:gd name="connsiteX1" fmla="*/ 0 w 258350"/>
                    <a:gd name="connsiteY1" fmla="*/ 0 h 262094"/>
                    <a:gd name="connsiteX2" fmla="*/ 0 w 258350"/>
                    <a:gd name="connsiteY2" fmla="*/ 262095 h 262094"/>
                    <a:gd name="connsiteX3" fmla="*/ 258350 w 258350"/>
                    <a:gd name="connsiteY3" fmla="*/ 262095 h 262094"/>
                    <a:gd name="connsiteX4" fmla="*/ 258350 w 258350"/>
                    <a:gd name="connsiteY4" fmla="*/ 239629 h 262094"/>
                    <a:gd name="connsiteX5" fmla="*/ 22465 w 258350"/>
                    <a:gd name="connsiteY5" fmla="*/ 239629 h 262094"/>
                    <a:gd name="connsiteX6" fmla="*/ 22465 w 258350"/>
                    <a:gd name="connsiteY6" fmla="*/ 0 h 26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8350" h="262094">
                      <a:moveTo>
                        <a:pt x="22465" y="0"/>
                      </a:moveTo>
                      <a:lnTo>
                        <a:pt x="0" y="0"/>
                      </a:lnTo>
                      <a:lnTo>
                        <a:pt x="0" y="262095"/>
                      </a:lnTo>
                      <a:lnTo>
                        <a:pt x="258350" y="262095"/>
                      </a:lnTo>
                      <a:lnTo>
                        <a:pt x="258350" y="239629"/>
                      </a:lnTo>
                      <a:lnTo>
                        <a:pt x="22465" y="239629"/>
                      </a:lnTo>
                      <a:lnTo>
                        <a:pt x="22465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6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US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54" name="Freeform: Shape 76">
                  <a:extLst>
                    <a:ext uri="{FF2B5EF4-FFF2-40B4-BE49-F238E27FC236}">
                      <a16:creationId xmlns:a16="http://schemas.microsoft.com/office/drawing/2014/main" id="{3DA2EE0A-4474-63B3-90CE-740837156E94}"/>
                    </a:ext>
                  </a:extLst>
                </p:cNvPr>
                <p:cNvSpPr/>
                <p:nvPr/>
              </p:nvSpPr>
              <p:spPr>
                <a:xfrm rot="-10800000">
                  <a:off x="10599674" y="3748555"/>
                  <a:ext cx="56163" cy="217164"/>
                </a:xfrm>
                <a:custGeom>
                  <a:avLst/>
                  <a:gdLst>
                    <a:gd name="connsiteX0" fmla="*/ 0 w 56163"/>
                    <a:gd name="connsiteY0" fmla="*/ 0 h 217164"/>
                    <a:gd name="connsiteX1" fmla="*/ 56163 w 56163"/>
                    <a:gd name="connsiteY1" fmla="*/ 0 h 217164"/>
                    <a:gd name="connsiteX2" fmla="*/ 56163 w 56163"/>
                    <a:gd name="connsiteY2" fmla="*/ 217164 h 217164"/>
                    <a:gd name="connsiteX3" fmla="*/ 0 w 56163"/>
                    <a:gd name="connsiteY3" fmla="*/ 217164 h 217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163" h="217164">
                      <a:moveTo>
                        <a:pt x="0" y="0"/>
                      </a:moveTo>
                      <a:lnTo>
                        <a:pt x="56163" y="0"/>
                      </a:lnTo>
                      <a:lnTo>
                        <a:pt x="56163" y="217164"/>
                      </a:lnTo>
                      <a:lnTo>
                        <a:pt x="0" y="21716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6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US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55" name="Freeform: Shape 77">
                  <a:extLst>
                    <a:ext uri="{FF2B5EF4-FFF2-40B4-BE49-F238E27FC236}">
                      <a16:creationId xmlns:a16="http://schemas.microsoft.com/office/drawing/2014/main" id="{BCE3F933-6CA9-A866-8F5D-790185D1E7F1}"/>
                    </a:ext>
                  </a:extLst>
                </p:cNvPr>
                <p:cNvSpPr/>
                <p:nvPr/>
              </p:nvSpPr>
              <p:spPr>
                <a:xfrm rot="-10800000">
                  <a:off x="10521045" y="3823439"/>
                  <a:ext cx="56163" cy="142279"/>
                </a:xfrm>
                <a:custGeom>
                  <a:avLst/>
                  <a:gdLst>
                    <a:gd name="connsiteX0" fmla="*/ 0 w 56163"/>
                    <a:gd name="connsiteY0" fmla="*/ 0 h 142279"/>
                    <a:gd name="connsiteX1" fmla="*/ 56163 w 56163"/>
                    <a:gd name="connsiteY1" fmla="*/ 0 h 142279"/>
                    <a:gd name="connsiteX2" fmla="*/ 56163 w 56163"/>
                    <a:gd name="connsiteY2" fmla="*/ 142280 h 142279"/>
                    <a:gd name="connsiteX3" fmla="*/ 0 w 56163"/>
                    <a:gd name="connsiteY3" fmla="*/ 142280 h 142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163" h="142279">
                      <a:moveTo>
                        <a:pt x="0" y="0"/>
                      </a:moveTo>
                      <a:lnTo>
                        <a:pt x="56163" y="0"/>
                      </a:lnTo>
                      <a:lnTo>
                        <a:pt x="56163" y="142280"/>
                      </a:lnTo>
                      <a:lnTo>
                        <a:pt x="0" y="14228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6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US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56" name="Freeform: Shape 78">
                  <a:extLst>
                    <a:ext uri="{FF2B5EF4-FFF2-40B4-BE49-F238E27FC236}">
                      <a16:creationId xmlns:a16="http://schemas.microsoft.com/office/drawing/2014/main" id="{93670B27-7B91-8885-08F9-8E80D512111C}"/>
                    </a:ext>
                  </a:extLst>
                </p:cNvPr>
                <p:cNvSpPr/>
                <p:nvPr/>
              </p:nvSpPr>
              <p:spPr>
                <a:xfrm rot="-10800000">
                  <a:off x="10442417" y="3890835"/>
                  <a:ext cx="56163" cy="74884"/>
                </a:xfrm>
                <a:custGeom>
                  <a:avLst/>
                  <a:gdLst>
                    <a:gd name="connsiteX0" fmla="*/ 0 w 56163"/>
                    <a:gd name="connsiteY0" fmla="*/ 0 h 74884"/>
                    <a:gd name="connsiteX1" fmla="*/ 56163 w 56163"/>
                    <a:gd name="connsiteY1" fmla="*/ 0 h 74884"/>
                    <a:gd name="connsiteX2" fmla="*/ 56163 w 56163"/>
                    <a:gd name="connsiteY2" fmla="*/ 74884 h 74884"/>
                    <a:gd name="connsiteX3" fmla="*/ 0 w 56163"/>
                    <a:gd name="connsiteY3" fmla="*/ 74884 h 7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163" h="74884">
                      <a:moveTo>
                        <a:pt x="0" y="0"/>
                      </a:moveTo>
                      <a:lnTo>
                        <a:pt x="56163" y="0"/>
                      </a:lnTo>
                      <a:lnTo>
                        <a:pt x="56163" y="74884"/>
                      </a:lnTo>
                      <a:lnTo>
                        <a:pt x="0" y="7488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6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US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57" name="Freeform: Shape 79">
                  <a:extLst>
                    <a:ext uri="{FF2B5EF4-FFF2-40B4-BE49-F238E27FC236}">
                      <a16:creationId xmlns:a16="http://schemas.microsoft.com/office/drawing/2014/main" id="{EFB69DF2-285F-4D4D-D50C-5A4469BCD5E0}"/>
                    </a:ext>
                  </a:extLst>
                </p:cNvPr>
                <p:cNvSpPr/>
                <p:nvPr/>
              </p:nvSpPr>
              <p:spPr>
                <a:xfrm>
                  <a:off x="10440882" y="3748555"/>
                  <a:ext cx="121349" cy="121349"/>
                </a:xfrm>
                <a:custGeom>
                  <a:avLst/>
                  <a:gdLst>
                    <a:gd name="connsiteX0" fmla="*/ 121350 w 121349"/>
                    <a:gd name="connsiteY0" fmla="*/ 51445 h 121349"/>
                    <a:gd name="connsiteX1" fmla="*/ 121350 w 121349"/>
                    <a:gd name="connsiteY1" fmla="*/ 0 h 121349"/>
                    <a:gd name="connsiteX2" fmla="*/ 69904 w 121349"/>
                    <a:gd name="connsiteY2" fmla="*/ 0 h 121349"/>
                    <a:gd name="connsiteX3" fmla="*/ 90348 w 121349"/>
                    <a:gd name="connsiteY3" fmla="*/ 20443 h 121349"/>
                    <a:gd name="connsiteX4" fmla="*/ 0 w 121349"/>
                    <a:gd name="connsiteY4" fmla="*/ 110791 h 121349"/>
                    <a:gd name="connsiteX5" fmla="*/ 10559 w 121349"/>
                    <a:gd name="connsiteY5" fmla="*/ 121350 h 121349"/>
                    <a:gd name="connsiteX6" fmla="*/ 100906 w 121349"/>
                    <a:gd name="connsiteY6" fmla="*/ 31039 h 121349"/>
                    <a:gd name="connsiteX7" fmla="*/ 121350 w 121349"/>
                    <a:gd name="connsiteY7" fmla="*/ 51445 h 121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1349" h="121349">
                      <a:moveTo>
                        <a:pt x="121350" y="51445"/>
                      </a:moveTo>
                      <a:lnTo>
                        <a:pt x="121350" y="0"/>
                      </a:lnTo>
                      <a:lnTo>
                        <a:pt x="69904" y="0"/>
                      </a:lnTo>
                      <a:lnTo>
                        <a:pt x="90348" y="20443"/>
                      </a:lnTo>
                      <a:lnTo>
                        <a:pt x="0" y="110791"/>
                      </a:lnTo>
                      <a:lnTo>
                        <a:pt x="10559" y="121350"/>
                      </a:lnTo>
                      <a:lnTo>
                        <a:pt x="100906" y="31039"/>
                      </a:lnTo>
                      <a:lnTo>
                        <a:pt x="121350" y="5144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6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US">
                    <a:latin typeface="Montserrat" panose="00000500000000000000" pitchFamily="2" charset="0"/>
                  </a:endParaRPr>
                </a:p>
              </p:txBody>
            </p:sp>
          </p:grpSp>
        </p:grpSp>
      </p:grpSp>
      <p:pic>
        <p:nvPicPr>
          <p:cNvPr id="58" name="Graphic 27" descr="Bullseye">
            <a:extLst>
              <a:ext uri="{FF2B5EF4-FFF2-40B4-BE49-F238E27FC236}">
                <a16:creationId xmlns:a16="http://schemas.microsoft.com/office/drawing/2014/main" id="{ADBF89C4-55F9-07C4-328A-5B1E09738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61" y="5025390"/>
            <a:ext cx="549864" cy="549864"/>
          </a:xfrm>
          <a:prstGeom prst="rect">
            <a:avLst/>
          </a:prstGeom>
        </p:spPr>
      </p:pic>
      <p:pic>
        <p:nvPicPr>
          <p:cNvPr id="59" name="Graphic 83" descr="Eye">
            <a:extLst>
              <a:ext uri="{FF2B5EF4-FFF2-40B4-BE49-F238E27FC236}">
                <a16:creationId xmlns:a16="http://schemas.microsoft.com/office/drawing/2014/main" id="{0846CC50-4D8F-EA94-4665-B333C7479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8996" y="5093774"/>
            <a:ext cx="549864" cy="549864"/>
          </a:xfrm>
          <a:prstGeom prst="rect">
            <a:avLst/>
          </a:prstGeom>
        </p:spPr>
      </p:pic>
      <p:pic>
        <p:nvPicPr>
          <p:cNvPr id="60" name="Graphic 85" descr="Head with gears">
            <a:extLst>
              <a:ext uri="{FF2B5EF4-FFF2-40B4-BE49-F238E27FC236}">
                <a16:creationId xmlns:a16="http://schemas.microsoft.com/office/drawing/2014/main" id="{D68E814F-6AAF-B22E-8DAF-4FFBAA18F4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7972" y="2132058"/>
            <a:ext cx="549864" cy="549864"/>
          </a:xfrm>
          <a:prstGeom prst="rect">
            <a:avLst/>
          </a:prstGeom>
        </p:spPr>
      </p:pic>
      <p:pic>
        <p:nvPicPr>
          <p:cNvPr id="61" name="Graphic 87" descr="Lights On">
            <a:extLst>
              <a:ext uri="{FF2B5EF4-FFF2-40B4-BE49-F238E27FC236}">
                <a16:creationId xmlns:a16="http://schemas.microsoft.com/office/drawing/2014/main" id="{EA3834FD-9D88-6623-42D5-0B0F48EDF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09786" y="848761"/>
            <a:ext cx="549864" cy="549864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80AC159-8F85-8CAA-35FF-2BB22E08E431}"/>
              </a:ext>
            </a:extLst>
          </p:cNvPr>
          <p:cNvGrpSpPr/>
          <p:nvPr/>
        </p:nvGrpSpPr>
        <p:grpSpPr>
          <a:xfrm>
            <a:off x="707937" y="2260001"/>
            <a:ext cx="3018348" cy="1213594"/>
            <a:chOff x="490126" y="1240834"/>
            <a:chExt cx="3018348" cy="1213594"/>
          </a:xfrm>
        </p:grpSpPr>
        <p:pic>
          <p:nvPicPr>
            <p:cNvPr id="62" name="Graphic 89" descr="Stopwatch 33%">
              <a:extLst>
                <a:ext uri="{FF2B5EF4-FFF2-40B4-BE49-F238E27FC236}">
                  <a16:creationId xmlns:a16="http://schemas.microsoft.com/office/drawing/2014/main" id="{CC082394-7B78-BD78-AED1-C8EDEAEA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0126" y="1536686"/>
              <a:ext cx="549864" cy="549864"/>
            </a:xfrm>
            <a:prstGeom prst="rect">
              <a:avLst/>
            </a:prstGeom>
          </p:spPr>
        </p:pic>
        <p:grpSp>
          <p:nvGrpSpPr>
            <p:cNvPr id="43" name="Group 65">
              <a:extLst>
                <a:ext uri="{FF2B5EF4-FFF2-40B4-BE49-F238E27FC236}">
                  <a16:creationId xmlns:a16="http://schemas.microsoft.com/office/drawing/2014/main" id="{10C2FAA1-7E13-F9D4-84C1-28401982C73C}"/>
                </a:ext>
              </a:extLst>
            </p:cNvPr>
            <p:cNvGrpSpPr/>
            <p:nvPr/>
          </p:nvGrpSpPr>
          <p:grpSpPr>
            <a:xfrm>
              <a:off x="1048845" y="1240834"/>
              <a:ext cx="2459629" cy="1213594"/>
              <a:chOff x="319755" y="4113976"/>
              <a:chExt cx="2088994" cy="1144627"/>
            </a:xfrm>
          </p:grpSpPr>
          <p:sp>
            <p:nvSpPr>
              <p:cNvPr id="44" name="TextBox 66">
                <a:extLst>
                  <a:ext uri="{FF2B5EF4-FFF2-40B4-BE49-F238E27FC236}">
                    <a16:creationId xmlns:a16="http://schemas.microsoft.com/office/drawing/2014/main" id="{53ED1BC6-E062-CCD4-CA5C-991742E70228}"/>
                  </a:ext>
                </a:extLst>
              </p:cNvPr>
              <p:cNvSpPr txBox="1"/>
              <p:nvPr/>
            </p:nvSpPr>
            <p:spPr>
              <a:xfrm>
                <a:off x="319755" y="4113976"/>
                <a:ext cx="2088993" cy="667658"/>
              </a:xfrm>
              <a:prstGeom prst="rect">
                <a:avLst/>
              </a:prstGeom>
              <a:noFill/>
            </p:spPr>
            <p:txBody>
              <a:bodyPr wrap="square" lIns="0" rtlCol="0" anchor="b">
                <a:spAutoFit/>
              </a:bodyPr>
              <a:lstStyle/>
              <a:p>
                <a:pPr algn="ctr"/>
                <a:r>
                  <a:rPr lang="en-US" sz="2000" noProof="1">
                    <a:solidFill>
                      <a:schemeClr val="accent4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02 – Méthodologie Agile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93D966F-0C7A-02F0-FECE-84233AC5A1AC}"/>
                  </a:ext>
                </a:extLst>
              </p:cNvPr>
              <p:cNvSpPr/>
              <p:nvPr/>
            </p:nvSpPr>
            <p:spPr>
              <a:xfrm>
                <a:off x="319756" y="4765116"/>
                <a:ext cx="2088993" cy="493487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>
                  <a:spcBef>
                    <a:spcPts val="1200"/>
                  </a:spcBef>
                </a:pPr>
                <a:r>
                  <a:rPr lang="en-US" noProof="1">
                    <a:latin typeface="Montserrat" panose="00000500000000000000" pitchFamily="2" charset="0"/>
                  </a:rPr>
                  <a:t>Planification &amp; Répartition des taches par l’outil Trello</a:t>
                </a:r>
                <a:endParaRPr lang="en-US" sz="1400" noProof="1">
                  <a:latin typeface="Montserrat" panose="00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107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072D6265-2100-3A60-F47E-9D0168637CE0}"/>
              </a:ext>
            </a:extLst>
          </p:cNvPr>
          <p:cNvSpPr txBox="1"/>
          <p:nvPr/>
        </p:nvSpPr>
        <p:spPr>
          <a:xfrm>
            <a:off x="867309" y="93766"/>
            <a:ext cx="3823238" cy="678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8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fr-FR" sz="2800">
                <a:solidFill>
                  <a:srgbClr val="203F8D"/>
                </a:solidFill>
                <a:latin typeface="Montserrat"/>
                <a:ea typeface="Montserrat"/>
              </a:rPr>
              <a:t>Méthodologie Agile</a:t>
            </a:r>
            <a:endParaRPr lang="fr-FR" sz="2800">
              <a:solidFill>
                <a:srgbClr val="203F8D"/>
              </a:solidFill>
              <a:latin typeface="Montserrat" panose="00000500000000000000" pitchFamily="2" charset="0"/>
              <a:ea typeface="Montserra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1200C7-24AC-A69E-1F12-3AD2F5FA5AC5}"/>
              </a:ext>
            </a:extLst>
          </p:cNvPr>
          <p:cNvSpPr txBox="1"/>
          <p:nvPr/>
        </p:nvSpPr>
        <p:spPr>
          <a:xfrm>
            <a:off x="1740115" y="4915547"/>
            <a:ext cx="30750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800">
                <a:solidFill>
                  <a:schemeClr val="tx2"/>
                </a:solidFill>
                <a:latin typeface="Montserrat"/>
              </a:rPr>
              <a:t>Tâches</a:t>
            </a:r>
            <a:r>
              <a:rPr lang="en-US" sz="1800">
                <a:solidFill>
                  <a:schemeClr val="tx2"/>
                </a:solidFill>
                <a:latin typeface="Montserrat"/>
              </a:rPr>
              <a:t> </a:t>
            </a:r>
            <a:r>
              <a:rPr lang="fr-FR" sz="1800">
                <a:solidFill>
                  <a:schemeClr val="tx2"/>
                </a:solidFill>
                <a:latin typeface="Montserrat"/>
              </a:rPr>
              <a:t>réalisées</a:t>
            </a:r>
            <a:r>
              <a:rPr lang="en-US" sz="1800">
                <a:solidFill>
                  <a:schemeClr val="tx2"/>
                </a:solidFill>
                <a:latin typeface="Montserrat"/>
              </a:rPr>
              <a:t> par Aziz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EAE1C4E-E679-21A9-DD6E-493374A2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206" y="1831631"/>
            <a:ext cx="5029199" cy="2715413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B404B3A1-FF90-558A-3A29-CB0104928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64" y="1833921"/>
            <a:ext cx="5139812" cy="27108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E0EB2D-C03F-E86E-8A5F-3F0C336750A9}"/>
              </a:ext>
            </a:extLst>
          </p:cNvPr>
          <p:cNvSpPr txBox="1"/>
          <p:nvPr/>
        </p:nvSpPr>
        <p:spPr>
          <a:xfrm>
            <a:off x="7209308" y="4915546"/>
            <a:ext cx="36035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1800">
                <a:solidFill>
                  <a:schemeClr val="tx2"/>
                </a:solidFill>
                <a:latin typeface="Montserrat"/>
              </a:rPr>
              <a:t>Tâches</a:t>
            </a:r>
            <a:r>
              <a:rPr lang="en-US" sz="1800">
                <a:solidFill>
                  <a:schemeClr val="tx2"/>
                </a:solidFill>
                <a:latin typeface="Montserrat"/>
              </a:rPr>
              <a:t> </a:t>
            </a:r>
            <a:r>
              <a:rPr lang="fr-FR" sz="1800">
                <a:solidFill>
                  <a:schemeClr val="tx2"/>
                </a:solidFill>
                <a:latin typeface="Montserrat"/>
              </a:rPr>
              <a:t>réalisées</a:t>
            </a:r>
            <a:r>
              <a:rPr lang="en-US" sz="1800">
                <a:solidFill>
                  <a:schemeClr val="tx2"/>
                </a:solidFill>
                <a:latin typeface="Montserrat"/>
              </a:rPr>
              <a:t> par Ayoub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10" name="Graphic 89" descr="Stopwatch 33%">
            <a:extLst>
              <a:ext uri="{FF2B5EF4-FFF2-40B4-BE49-F238E27FC236}">
                <a16:creationId xmlns:a16="http://schemas.microsoft.com/office/drawing/2014/main" id="{1B2F1A1A-D03D-08AF-A026-E28AB5700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161" y="271271"/>
            <a:ext cx="439253" cy="43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26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4d2e640ec_2_144"/>
          <p:cNvSpPr txBox="1"/>
          <p:nvPr/>
        </p:nvSpPr>
        <p:spPr>
          <a:xfrm>
            <a:off x="4019270" y="734451"/>
            <a:ext cx="4153459" cy="5595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70A2"/>
              </a:buClr>
              <a:buSzPts val="1800"/>
              <a:buFont typeface="Arial"/>
              <a:buNone/>
            </a:pPr>
            <a:r>
              <a:rPr lang="fr-FR" sz="2400" i="0" u="none" strike="noStrike" cap="none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Choix des fonctionnalités </a:t>
            </a:r>
            <a:endParaRPr sz="240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8D1D54A-C05B-79C0-9091-8DE4ADB312D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99" y="293313"/>
            <a:ext cx="705341" cy="395899"/>
          </a:xfrm>
          <a:prstGeom prst="rect">
            <a:avLst/>
          </a:prstGeom>
        </p:spPr>
      </p:pic>
      <p:sp>
        <p:nvSpPr>
          <p:cNvPr id="42" name="TextBox 61">
            <a:extLst>
              <a:ext uri="{FF2B5EF4-FFF2-40B4-BE49-F238E27FC236}">
                <a16:creationId xmlns:a16="http://schemas.microsoft.com/office/drawing/2014/main" id="{4133804F-0965-9754-0E95-32ADE692F705}"/>
              </a:ext>
            </a:extLst>
          </p:cNvPr>
          <p:cNvSpPr txBox="1"/>
          <p:nvPr/>
        </p:nvSpPr>
        <p:spPr>
          <a:xfrm>
            <a:off x="1103082" y="3317877"/>
            <a:ext cx="2131105" cy="1200329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ctr"/>
            <a:r>
              <a:rPr lang="en-US" sz="2400" noProof="1">
                <a:solidFill>
                  <a:schemeClr val="accent3"/>
                </a:solidFill>
                <a:latin typeface="Montserrat" panose="00000500000000000000" pitchFamily="2" charset="0"/>
              </a:rPr>
              <a:t>Connexion </a:t>
            </a:r>
          </a:p>
          <a:p>
            <a:pPr algn="ctr"/>
            <a:r>
              <a:rPr lang="en-US" sz="2400" noProof="1">
                <a:solidFill>
                  <a:schemeClr val="accent3"/>
                </a:solidFill>
                <a:latin typeface="Montserrat" panose="00000500000000000000" pitchFamily="2" charset="0"/>
              </a:rPr>
              <a:t>&amp; Déconnexion</a:t>
            </a:r>
          </a:p>
        </p:txBody>
      </p:sp>
      <p:sp>
        <p:nvSpPr>
          <p:cNvPr id="45" name="TextBox 64">
            <a:extLst>
              <a:ext uri="{FF2B5EF4-FFF2-40B4-BE49-F238E27FC236}">
                <a16:creationId xmlns:a16="http://schemas.microsoft.com/office/drawing/2014/main" id="{81312529-773C-F776-6393-E3D455F77C58}"/>
              </a:ext>
            </a:extLst>
          </p:cNvPr>
          <p:cNvSpPr txBox="1"/>
          <p:nvPr/>
        </p:nvSpPr>
        <p:spPr>
          <a:xfrm>
            <a:off x="8958222" y="3493768"/>
            <a:ext cx="2854037" cy="83099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2400" noProof="1">
                <a:solidFill>
                  <a:schemeClr val="accent4"/>
                </a:solidFill>
                <a:latin typeface="Montserrat" panose="00000500000000000000" pitchFamily="2" charset="0"/>
              </a:rPr>
              <a:t>Passage d’une commande</a:t>
            </a:r>
          </a:p>
        </p:txBody>
      </p:sp>
      <p:sp>
        <p:nvSpPr>
          <p:cNvPr id="48" name="TextBox 67">
            <a:extLst>
              <a:ext uri="{FF2B5EF4-FFF2-40B4-BE49-F238E27FC236}">
                <a16:creationId xmlns:a16="http://schemas.microsoft.com/office/drawing/2014/main" id="{5F3D2350-9629-A7DA-D1C0-916C2CCA929C}"/>
              </a:ext>
            </a:extLst>
          </p:cNvPr>
          <p:cNvSpPr txBox="1"/>
          <p:nvPr/>
        </p:nvSpPr>
        <p:spPr>
          <a:xfrm>
            <a:off x="877169" y="1862004"/>
            <a:ext cx="3600008" cy="461665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r"/>
            <a:r>
              <a:rPr lang="en-US" sz="2400" noProof="1">
                <a:solidFill>
                  <a:schemeClr val="tx2"/>
                </a:solidFill>
                <a:latin typeface="Montserrat" panose="00000500000000000000" pitchFamily="2" charset="0"/>
              </a:rPr>
              <a:t>Création d’un compte </a:t>
            </a: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BDC7E845-7CAC-BF7B-0D7A-1BA289CAB748}"/>
              </a:ext>
            </a:extLst>
          </p:cNvPr>
          <p:cNvSpPr txBox="1"/>
          <p:nvPr/>
        </p:nvSpPr>
        <p:spPr>
          <a:xfrm>
            <a:off x="-640620" y="5432714"/>
            <a:ext cx="5149408" cy="83099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pPr algn="r"/>
            <a:r>
              <a:rPr lang="en-US" sz="2400" noProof="1">
                <a:solidFill>
                  <a:schemeClr val="accent5"/>
                </a:solidFill>
                <a:latin typeface="Montserrat" panose="00000500000000000000" pitchFamily="2" charset="0"/>
              </a:rPr>
              <a:t>Modifier les informations personnelles</a:t>
            </a:r>
          </a:p>
        </p:txBody>
      </p:sp>
      <p:sp>
        <p:nvSpPr>
          <p:cNvPr id="54" name="TextBox 73">
            <a:extLst>
              <a:ext uri="{FF2B5EF4-FFF2-40B4-BE49-F238E27FC236}">
                <a16:creationId xmlns:a16="http://schemas.microsoft.com/office/drawing/2014/main" id="{9F152D36-8B54-37D1-705A-75E7F516D8C3}"/>
              </a:ext>
            </a:extLst>
          </p:cNvPr>
          <p:cNvSpPr txBox="1"/>
          <p:nvPr/>
        </p:nvSpPr>
        <p:spPr>
          <a:xfrm>
            <a:off x="7713336" y="1891399"/>
            <a:ext cx="4006408" cy="461665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en-US" sz="2400" noProof="1">
                <a:solidFill>
                  <a:schemeClr val="accent2"/>
                </a:solidFill>
                <a:latin typeface="Montserrat" panose="00000500000000000000" pitchFamily="2" charset="0"/>
              </a:rPr>
              <a:t>Recherche d’un produit</a:t>
            </a:r>
          </a:p>
        </p:txBody>
      </p:sp>
      <p:sp>
        <p:nvSpPr>
          <p:cNvPr id="57" name="TextBox 76">
            <a:extLst>
              <a:ext uri="{FF2B5EF4-FFF2-40B4-BE49-F238E27FC236}">
                <a16:creationId xmlns:a16="http://schemas.microsoft.com/office/drawing/2014/main" id="{8DDD2CF1-6673-1559-5EB6-0A7DBB50E29F}"/>
              </a:ext>
            </a:extLst>
          </p:cNvPr>
          <p:cNvSpPr txBox="1"/>
          <p:nvPr/>
        </p:nvSpPr>
        <p:spPr>
          <a:xfrm>
            <a:off x="7683214" y="5432713"/>
            <a:ext cx="4946208" cy="830997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400" noProof="1">
                <a:solidFill>
                  <a:schemeClr val="accent1"/>
                </a:solidFill>
                <a:latin typeface="Montserrat" panose="00000500000000000000" pitchFamily="2" charset="0"/>
              </a:rPr>
              <a:t>Remplissage et suppression d’article du panier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85F3CCC-073F-BEB1-D72F-316A5884266F}"/>
              </a:ext>
            </a:extLst>
          </p:cNvPr>
          <p:cNvGrpSpPr/>
          <p:nvPr/>
        </p:nvGrpSpPr>
        <p:grpSpPr>
          <a:xfrm>
            <a:off x="4255361" y="1782994"/>
            <a:ext cx="3681277" cy="3649719"/>
            <a:chOff x="3859954" y="1829088"/>
            <a:chExt cx="4472177" cy="4173695"/>
          </a:xfrm>
        </p:grpSpPr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9A16BD4-6B88-A71E-34D1-F7FCC0ABD99F}"/>
                </a:ext>
              </a:extLst>
            </p:cNvPr>
            <p:cNvSpPr/>
            <p:nvPr/>
          </p:nvSpPr>
          <p:spPr>
            <a:xfrm>
              <a:off x="4178672" y="2122232"/>
              <a:ext cx="3808889" cy="3594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600" extrusionOk="0">
                  <a:moveTo>
                    <a:pt x="12738" y="0"/>
                  </a:moveTo>
                  <a:lnTo>
                    <a:pt x="8316" y="0"/>
                  </a:lnTo>
                  <a:cubicBezTo>
                    <a:pt x="6135" y="0"/>
                    <a:pt x="4120" y="1264"/>
                    <a:pt x="3029" y="3318"/>
                  </a:cubicBezTo>
                  <a:lnTo>
                    <a:pt x="817" y="7482"/>
                  </a:lnTo>
                  <a:cubicBezTo>
                    <a:pt x="-273" y="9535"/>
                    <a:pt x="-273" y="12065"/>
                    <a:pt x="817" y="14118"/>
                  </a:cubicBezTo>
                  <a:lnTo>
                    <a:pt x="3029" y="18282"/>
                  </a:lnTo>
                  <a:cubicBezTo>
                    <a:pt x="4119" y="20336"/>
                    <a:pt x="6135" y="21600"/>
                    <a:pt x="8316" y="21600"/>
                  </a:cubicBezTo>
                  <a:lnTo>
                    <a:pt x="12738" y="21600"/>
                  </a:lnTo>
                  <a:cubicBezTo>
                    <a:pt x="14919" y="21600"/>
                    <a:pt x="16934" y="20336"/>
                    <a:pt x="18025" y="18282"/>
                  </a:cubicBezTo>
                  <a:lnTo>
                    <a:pt x="20237" y="14118"/>
                  </a:lnTo>
                  <a:cubicBezTo>
                    <a:pt x="21327" y="12065"/>
                    <a:pt x="21327" y="9535"/>
                    <a:pt x="20237" y="7482"/>
                  </a:cubicBezTo>
                  <a:lnTo>
                    <a:pt x="18025" y="3318"/>
                  </a:lnTo>
                  <a:cubicBezTo>
                    <a:pt x="16934" y="1264"/>
                    <a:pt x="14919" y="0"/>
                    <a:pt x="12738" y="0"/>
                  </a:cubicBezTo>
                  <a:close/>
                </a:path>
              </a:pathLst>
            </a:custGeom>
            <a:solidFill>
              <a:srgbClr val="EBECE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14229E7F-B4D1-EAF8-228E-3D63CC273AD5}"/>
                </a:ext>
              </a:extLst>
            </p:cNvPr>
            <p:cNvSpPr/>
            <p:nvPr/>
          </p:nvSpPr>
          <p:spPr>
            <a:xfrm>
              <a:off x="6671505" y="2394180"/>
              <a:ext cx="1660626" cy="3038534"/>
            </a:xfrm>
            <a:custGeom>
              <a:avLst/>
              <a:gdLst>
                <a:gd name="connsiteX0" fmla="*/ 19070 w 20966"/>
                <a:gd name="connsiteY0" fmla="*/ 6847 h 21549"/>
                <a:gd name="connsiteX1" fmla="*/ 11729 w 20966"/>
                <a:gd name="connsiteY1" fmla="*/ 0 h 21549"/>
                <a:gd name="connsiteX2" fmla="*/ 0 w 20966"/>
                <a:gd name="connsiteY2" fmla="*/ 2162 h 21549"/>
                <a:gd name="connsiteX3" fmla="*/ 8985 w 20966"/>
                <a:gd name="connsiteY3" fmla="*/ 10761 h 21549"/>
                <a:gd name="connsiteX4" fmla="*/ 12073 w 20966"/>
                <a:gd name="connsiteY4" fmla="*/ 13718 h 21549"/>
                <a:gd name="connsiteX5" fmla="*/ 12699 w 20966"/>
                <a:gd name="connsiteY5" fmla="*/ 20926 h 21549"/>
                <a:gd name="connsiteX6" fmla="*/ 12130 w 20966"/>
                <a:gd name="connsiteY6" fmla="*/ 21549 h 21549"/>
                <a:gd name="connsiteX7" fmla="*/ 19126 w 20966"/>
                <a:gd name="connsiteY7" fmla="*/ 14678 h 21549"/>
                <a:gd name="connsiteX8" fmla="*/ 19070 w 20966"/>
                <a:gd name="connsiteY8" fmla="*/ 6847 h 2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66" h="21549" extrusionOk="0">
                  <a:moveTo>
                    <a:pt x="19070" y="6847"/>
                  </a:moveTo>
                  <a:lnTo>
                    <a:pt x="11729" y="0"/>
                  </a:lnTo>
                  <a:lnTo>
                    <a:pt x="0" y="2162"/>
                  </a:lnTo>
                  <a:lnTo>
                    <a:pt x="8985" y="10761"/>
                  </a:lnTo>
                  <a:lnTo>
                    <a:pt x="12073" y="13718"/>
                  </a:lnTo>
                  <a:cubicBezTo>
                    <a:pt x="14371" y="15933"/>
                    <a:pt x="14580" y="18623"/>
                    <a:pt x="12699" y="20926"/>
                  </a:cubicBezTo>
                  <a:cubicBezTo>
                    <a:pt x="12527" y="21137"/>
                    <a:pt x="12339" y="21346"/>
                    <a:pt x="12130" y="21549"/>
                  </a:cubicBezTo>
                  <a:lnTo>
                    <a:pt x="19126" y="14678"/>
                  </a:lnTo>
                  <a:cubicBezTo>
                    <a:pt x="21600" y="12249"/>
                    <a:pt x="21578" y="9264"/>
                    <a:pt x="19070" y="6847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1C356C8-C4DA-8BCC-27A1-4F0B728FD346}"/>
                </a:ext>
              </a:extLst>
            </p:cNvPr>
            <p:cNvSpPr/>
            <p:nvPr/>
          </p:nvSpPr>
          <p:spPr>
            <a:xfrm>
              <a:off x="5048133" y="1829088"/>
              <a:ext cx="3123394" cy="1516920"/>
            </a:xfrm>
            <a:custGeom>
              <a:avLst/>
              <a:gdLst>
                <a:gd name="connsiteX0" fmla="*/ 17732 w 21600"/>
                <a:gd name="connsiteY0" fmla="*/ 7843 h 21594"/>
                <a:gd name="connsiteX1" fmla="*/ 11114 w 21600"/>
                <a:gd name="connsiteY1" fmla="*/ 0 h 21594"/>
                <a:gd name="connsiteX2" fmla="*/ 3307 w 21600"/>
                <a:gd name="connsiteY2" fmla="*/ 699 h 21594"/>
                <a:gd name="connsiteX3" fmla="*/ 0 w 21600"/>
                <a:gd name="connsiteY3" fmla="*/ 13772 h 21594"/>
                <a:gd name="connsiteX4" fmla="*/ 14982 w 21600"/>
                <a:gd name="connsiteY4" fmla="*/ 13751 h 21594"/>
                <a:gd name="connsiteX5" fmla="*/ 21600 w 21600"/>
                <a:gd name="connsiteY5" fmla="*/ 21594 h 21594"/>
                <a:gd name="connsiteX6" fmla="*/ 17732 w 21600"/>
                <a:gd name="connsiteY6" fmla="*/ 7843 h 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94" extrusionOk="0">
                  <a:moveTo>
                    <a:pt x="17732" y="7843"/>
                  </a:moveTo>
                  <a:cubicBezTo>
                    <a:pt x="16365" y="2983"/>
                    <a:pt x="13841" y="-6"/>
                    <a:pt x="11114" y="0"/>
                  </a:cubicBezTo>
                  <a:lnTo>
                    <a:pt x="3307" y="699"/>
                  </a:lnTo>
                  <a:lnTo>
                    <a:pt x="0" y="13772"/>
                  </a:lnTo>
                  <a:lnTo>
                    <a:pt x="14982" y="13751"/>
                  </a:lnTo>
                  <a:cubicBezTo>
                    <a:pt x="17711" y="13745"/>
                    <a:pt x="20233" y="16734"/>
                    <a:pt x="21600" y="21594"/>
                  </a:cubicBezTo>
                  <a:lnTo>
                    <a:pt x="17732" y="7843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A9A7FECA-0468-DFCC-66CB-425EF137095A}"/>
                </a:ext>
              </a:extLst>
            </p:cNvPr>
            <p:cNvSpPr/>
            <p:nvPr/>
          </p:nvSpPr>
          <p:spPr>
            <a:xfrm>
              <a:off x="4014626" y="1832413"/>
              <a:ext cx="2635482" cy="2191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51" y="0"/>
                  </a:moveTo>
                  <a:cubicBezTo>
                    <a:pt x="9217" y="0"/>
                    <a:pt x="6230" y="2074"/>
                    <a:pt x="4613" y="5442"/>
                  </a:cubicBezTo>
                  <a:lnTo>
                    <a:pt x="0" y="15052"/>
                  </a:lnTo>
                  <a:lnTo>
                    <a:pt x="6059" y="21600"/>
                  </a:lnTo>
                  <a:lnTo>
                    <a:pt x="13761" y="5444"/>
                  </a:lnTo>
                  <a:cubicBezTo>
                    <a:pt x="15378" y="2075"/>
                    <a:pt x="18366" y="1"/>
                    <a:pt x="21600" y="1"/>
                  </a:cubicBezTo>
                  <a:lnTo>
                    <a:pt x="12451" y="1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8D992AE9-5FAE-4069-FB96-A274CED1E867}"/>
                </a:ext>
              </a:extLst>
            </p:cNvPr>
            <p:cNvSpPr/>
            <p:nvPr/>
          </p:nvSpPr>
          <p:spPr>
            <a:xfrm>
              <a:off x="3859954" y="2397561"/>
              <a:ext cx="1789812" cy="3041075"/>
            </a:xfrm>
            <a:custGeom>
              <a:avLst/>
              <a:gdLst>
                <a:gd name="connsiteX0" fmla="*/ 1701 w 20990"/>
                <a:gd name="connsiteY0" fmla="*/ 6861 h 21600"/>
                <a:gd name="connsiteX1" fmla="*/ 1774 w 20990"/>
                <a:gd name="connsiteY1" fmla="*/ 14793 h 21600"/>
                <a:gd name="connsiteX2" fmla="*/ 8342 w 20990"/>
                <a:gd name="connsiteY2" fmla="*/ 21600 h 21600"/>
                <a:gd name="connsiteX3" fmla="*/ 20990 w 20990"/>
                <a:gd name="connsiteY3" fmla="*/ 21130 h 21600"/>
                <a:gd name="connsiteX4" fmla="*/ 8254 w 20990"/>
                <a:gd name="connsiteY4" fmla="*/ 7832 h 21600"/>
                <a:gd name="connsiteX5" fmla="*/ 8237 w 20990"/>
                <a:gd name="connsiteY5" fmla="*/ 0 h 21600"/>
                <a:gd name="connsiteX6" fmla="*/ 1701 w 20990"/>
                <a:gd name="connsiteY6" fmla="*/ 6861 h 21600"/>
                <a:gd name="connsiteX0" fmla="*/ 1728 w 21017"/>
                <a:gd name="connsiteY0" fmla="*/ 6861 h 21600"/>
                <a:gd name="connsiteX1" fmla="*/ 1745 w 21017"/>
                <a:gd name="connsiteY1" fmla="*/ 14793 h 21600"/>
                <a:gd name="connsiteX2" fmla="*/ 8369 w 21017"/>
                <a:gd name="connsiteY2" fmla="*/ 21600 h 21600"/>
                <a:gd name="connsiteX3" fmla="*/ 21017 w 21017"/>
                <a:gd name="connsiteY3" fmla="*/ 21130 h 21600"/>
                <a:gd name="connsiteX4" fmla="*/ 8281 w 21017"/>
                <a:gd name="connsiteY4" fmla="*/ 7832 h 21600"/>
                <a:gd name="connsiteX5" fmla="*/ 8264 w 21017"/>
                <a:gd name="connsiteY5" fmla="*/ 0 h 21600"/>
                <a:gd name="connsiteX6" fmla="*/ 1728 w 21017"/>
                <a:gd name="connsiteY6" fmla="*/ 6861 h 21600"/>
                <a:gd name="connsiteX0" fmla="*/ 1728 w 21017"/>
                <a:gd name="connsiteY0" fmla="*/ 6861 h 21566"/>
                <a:gd name="connsiteX1" fmla="*/ 1745 w 21017"/>
                <a:gd name="connsiteY1" fmla="*/ 14793 h 21566"/>
                <a:gd name="connsiteX2" fmla="*/ 8928 w 21017"/>
                <a:gd name="connsiteY2" fmla="*/ 21566 h 21566"/>
                <a:gd name="connsiteX3" fmla="*/ 21017 w 21017"/>
                <a:gd name="connsiteY3" fmla="*/ 21130 h 21566"/>
                <a:gd name="connsiteX4" fmla="*/ 8281 w 21017"/>
                <a:gd name="connsiteY4" fmla="*/ 7832 h 21566"/>
                <a:gd name="connsiteX5" fmla="*/ 8264 w 21017"/>
                <a:gd name="connsiteY5" fmla="*/ 0 h 21566"/>
                <a:gd name="connsiteX6" fmla="*/ 1728 w 21017"/>
                <a:gd name="connsiteY6" fmla="*/ 6861 h 2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17" h="21566" extrusionOk="0">
                  <a:moveTo>
                    <a:pt x="1728" y="6861"/>
                  </a:moveTo>
                  <a:cubicBezTo>
                    <a:pt x="-583" y="9286"/>
                    <a:pt x="-576" y="12372"/>
                    <a:pt x="1745" y="14793"/>
                  </a:cubicBezTo>
                  <a:lnTo>
                    <a:pt x="8928" y="21566"/>
                  </a:lnTo>
                  <a:lnTo>
                    <a:pt x="21017" y="21130"/>
                  </a:lnTo>
                  <a:lnTo>
                    <a:pt x="8281" y="7832"/>
                  </a:lnTo>
                  <a:cubicBezTo>
                    <a:pt x="5958" y="5411"/>
                    <a:pt x="5953" y="2425"/>
                    <a:pt x="8264" y="0"/>
                  </a:cubicBezTo>
                  <a:lnTo>
                    <a:pt x="1728" y="6861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55BD0167-99B9-D558-6348-19EDE5BCA4D8}"/>
                </a:ext>
              </a:extLst>
            </p:cNvPr>
            <p:cNvSpPr/>
            <p:nvPr/>
          </p:nvSpPr>
          <p:spPr>
            <a:xfrm>
              <a:off x="4011658" y="4484267"/>
              <a:ext cx="2845746" cy="1518516"/>
            </a:xfrm>
            <a:custGeom>
              <a:avLst/>
              <a:gdLst>
                <a:gd name="connsiteX0" fmla="*/ 4237 w 21600"/>
                <a:gd name="connsiteY0" fmla="*/ 13747 h 21598"/>
                <a:gd name="connsiteX1" fmla="*/ 11496 w 21600"/>
                <a:gd name="connsiteY1" fmla="*/ 21598 h 21598"/>
                <a:gd name="connsiteX2" fmla="*/ 20040 w 21600"/>
                <a:gd name="connsiteY2" fmla="*/ 21287 h 21598"/>
                <a:gd name="connsiteX3" fmla="*/ 21600 w 21600"/>
                <a:gd name="connsiteY3" fmla="*/ 7766 h 21598"/>
                <a:gd name="connsiteX4" fmla="*/ 7259 w 21600"/>
                <a:gd name="connsiteY4" fmla="*/ 7851 h 21598"/>
                <a:gd name="connsiteX5" fmla="*/ 0 w 21600"/>
                <a:gd name="connsiteY5" fmla="*/ 0 h 21598"/>
                <a:gd name="connsiteX6" fmla="*/ 4237 w 21600"/>
                <a:gd name="connsiteY6" fmla="*/ 13747 h 2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98" extrusionOk="0">
                  <a:moveTo>
                    <a:pt x="4237" y="13747"/>
                  </a:moveTo>
                  <a:cubicBezTo>
                    <a:pt x="5735" y="18607"/>
                    <a:pt x="8501" y="21600"/>
                    <a:pt x="11496" y="21598"/>
                  </a:cubicBezTo>
                  <a:lnTo>
                    <a:pt x="20040" y="21287"/>
                  </a:lnTo>
                  <a:lnTo>
                    <a:pt x="21600" y="7766"/>
                  </a:lnTo>
                  <a:lnTo>
                    <a:pt x="7259" y="7851"/>
                  </a:lnTo>
                  <a:cubicBezTo>
                    <a:pt x="4264" y="7851"/>
                    <a:pt x="1498" y="4858"/>
                    <a:pt x="0" y="0"/>
                  </a:cubicBezTo>
                  <a:lnTo>
                    <a:pt x="4237" y="13747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Montserrat" panose="00000500000000000000" pitchFamily="2" charset="0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8B6B8313-DFC5-592C-124A-3F41C7290212}"/>
                </a:ext>
              </a:extLst>
            </p:cNvPr>
            <p:cNvSpPr/>
            <p:nvPr/>
          </p:nvSpPr>
          <p:spPr>
            <a:xfrm>
              <a:off x="5562805" y="3909267"/>
              <a:ext cx="2225330" cy="2093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0" h="21600" extrusionOk="0">
                  <a:moveTo>
                    <a:pt x="19713" y="4301"/>
                  </a:moveTo>
                  <a:lnTo>
                    <a:pt x="17389" y="0"/>
                  </a:lnTo>
                  <a:lnTo>
                    <a:pt x="9057" y="15850"/>
                  </a:lnTo>
                  <a:cubicBezTo>
                    <a:pt x="7200" y="19386"/>
                    <a:pt x="3748" y="21578"/>
                    <a:pt x="0" y="21600"/>
                  </a:cubicBezTo>
                  <a:lnTo>
                    <a:pt x="10602" y="21539"/>
                  </a:lnTo>
                  <a:cubicBezTo>
                    <a:pt x="14350" y="21516"/>
                    <a:pt x="17802" y="19324"/>
                    <a:pt x="19659" y="15788"/>
                  </a:cubicBezTo>
                  <a:lnTo>
                    <a:pt x="20185" y="14788"/>
                  </a:lnTo>
                  <a:cubicBezTo>
                    <a:pt x="21600" y="11438"/>
                    <a:pt x="21442" y="7523"/>
                    <a:pt x="19713" y="4301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latin typeface="Montserrat" panose="00000500000000000000" pitchFamily="2" charset="0"/>
              </a:endParaRP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2CE84BD-0206-6BF5-6539-09E9C56BF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8193" y="3633497"/>
              <a:ext cx="1951166" cy="569090"/>
            </a:xfrm>
            <a:prstGeom prst="rect">
              <a:avLst/>
            </a:prstGeom>
          </p:spPr>
        </p:pic>
      </p:grpSp>
      <p:sp>
        <p:nvSpPr>
          <p:cNvPr id="4" name="ZoneTexte 11">
            <a:extLst>
              <a:ext uri="{FF2B5EF4-FFF2-40B4-BE49-F238E27FC236}">
                <a16:creationId xmlns:a16="http://schemas.microsoft.com/office/drawing/2014/main" id="{C132693E-9DD9-AA59-0643-D7065D4A355B}"/>
              </a:ext>
            </a:extLst>
          </p:cNvPr>
          <p:cNvSpPr txBox="1"/>
          <p:nvPr/>
        </p:nvSpPr>
        <p:spPr>
          <a:xfrm>
            <a:off x="751048" y="81576"/>
            <a:ext cx="3279920" cy="66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fr-FR" sz="2800">
                <a:solidFill>
                  <a:srgbClr val="203F8D"/>
                </a:solidFill>
                <a:latin typeface="Montserrat"/>
                <a:ea typeface="Montserrat"/>
                <a:sym typeface="Montserrat"/>
              </a:rPr>
              <a:t>Analyse de Test</a:t>
            </a:r>
          </a:p>
        </p:txBody>
      </p:sp>
    </p:spTree>
    <p:extLst>
      <p:ext uri="{BB962C8B-B14F-4D97-AF65-F5344CB8AC3E}">
        <p14:creationId xmlns:p14="http://schemas.microsoft.com/office/powerpoint/2010/main" val="246490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53B175E-729F-706C-E457-7C562F8C2D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99" y="293313"/>
            <a:ext cx="705341" cy="39589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54FBAFB-94EA-9E4E-59A8-1C97D8CEB2C1}"/>
              </a:ext>
            </a:extLst>
          </p:cNvPr>
          <p:cNvSpPr txBox="1"/>
          <p:nvPr/>
        </p:nvSpPr>
        <p:spPr>
          <a:xfrm>
            <a:off x="751048" y="81576"/>
            <a:ext cx="3279920" cy="66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ctr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fr-FR" sz="2800">
                <a:solidFill>
                  <a:srgbClr val="203F8D"/>
                </a:solidFill>
                <a:latin typeface="Montserrat"/>
                <a:ea typeface="Montserrat"/>
                <a:sym typeface="Montserrat"/>
              </a:rPr>
              <a:t>Analyse de Test</a:t>
            </a:r>
          </a:p>
        </p:txBody>
      </p:sp>
      <p:grpSp>
        <p:nvGrpSpPr>
          <p:cNvPr id="13" name="Group 70">
            <a:extLst>
              <a:ext uri="{FF2B5EF4-FFF2-40B4-BE49-F238E27FC236}">
                <a16:creationId xmlns:a16="http://schemas.microsoft.com/office/drawing/2014/main" id="{C3345D3B-F748-A9C6-260F-874E511A8CDA}"/>
              </a:ext>
            </a:extLst>
          </p:cNvPr>
          <p:cNvGrpSpPr/>
          <p:nvPr/>
        </p:nvGrpSpPr>
        <p:grpSpPr>
          <a:xfrm>
            <a:off x="138769" y="2859500"/>
            <a:ext cx="3713094" cy="937590"/>
            <a:chOff x="319755" y="4473857"/>
            <a:chExt cx="2088994" cy="937590"/>
          </a:xfrm>
        </p:grpSpPr>
        <p:sp>
          <p:nvSpPr>
            <p:cNvPr id="14" name="TextBox 71">
              <a:extLst>
                <a:ext uri="{FF2B5EF4-FFF2-40B4-BE49-F238E27FC236}">
                  <a16:creationId xmlns:a16="http://schemas.microsoft.com/office/drawing/2014/main" id="{6E2FFB16-B3C4-E12F-0C35-0289922A82C2}"/>
                </a:ext>
              </a:extLst>
            </p:cNvPr>
            <p:cNvSpPr txBox="1"/>
            <p:nvPr/>
          </p:nvSpPr>
          <p:spPr>
            <a:xfrm>
              <a:off x="319755" y="4473857"/>
              <a:ext cx="2088993" cy="30777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r"/>
              <a:r>
                <a:rPr lang="en-US" b="1" noProof="1">
                  <a:solidFill>
                    <a:schemeClr val="accent4"/>
                  </a:solidFill>
                  <a:latin typeface="Montserrat" panose="00000500000000000000" pitchFamily="2" charset="0"/>
                </a:rPr>
                <a:t>Se connecter au compte </a:t>
              </a:r>
              <a:endParaRPr lang="en-US" b="1" noProof="1">
                <a:solidFill>
                  <a:srgbClr val="FFC000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91D68F-4E75-C9D7-A332-3D76D909D2C2}"/>
                </a:ext>
              </a:extLst>
            </p:cNvPr>
            <p:cNvSpPr/>
            <p:nvPr/>
          </p:nvSpPr>
          <p:spPr>
            <a:xfrm>
              <a:off x="319756" y="4765116"/>
              <a:ext cx="2088993" cy="646331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r">
                <a:spcBef>
                  <a:spcPts val="1200"/>
                </a:spcBef>
              </a:pPr>
              <a:r>
                <a:rPr lang="fr-FR" sz="1200" noProof="1">
                  <a:latin typeface="Montserrat" panose="00000500000000000000" pitchFamily="2" charset="0"/>
                </a:rPr>
                <a:t>En tant qu' utilisateur, je souhaite me connecter à mon compte afin de pouvoir utiliser les différentes fonctionnalités du site.</a:t>
              </a:r>
            </a:p>
          </p:txBody>
        </p:sp>
      </p:grpSp>
      <p:grpSp>
        <p:nvGrpSpPr>
          <p:cNvPr id="16" name="Group 73">
            <a:extLst>
              <a:ext uri="{FF2B5EF4-FFF2-40B4-BE49-F238E27FC236}">
                <a16:creationId xmlns:a16="http://schemas.microsoft.com/office/drawing/2014/main" id="{F505B5CF-FEE6-CC86-55DD-FEBA8A7ADA51}"/>
              </a:ext>
            </a:extLst>
          </p:cNvPr>
          <p:cNvGrpSpPr/>
          <p:nvPr/>
        </p:nvGrpSpPr>
        <p:grpSpPr>
          <a:xfrm>
            <a:off x="8337566" y="2797945"/>
            <a:ext cx="3227145" cy="999145"/>
            <a:chOff x="319755" y="4412302"/>
            <a:chExt cx="2088994" cy="999145"/>
          </a:xfrm>
        </p:grpSpPr>
        <p:sp>
          <p:nvSpPr>
            <p:cNvPr id="17" name="TextBox 74">
              <a:extLst>
                <a:ext uri="{FF2B5EF4-FFF2-40B4-BE49-F238E27FC236}">
                  <a16:creationId xmlns:a16="http://schemas.microsoft.com/office/drawing/2014/main" id="{E083071B-2980-3D4E-FE79-ACD60DB030AF}"/>
                </a:ext>
              </a:extLst>
            </p:cNvPr>
            <p:cNvSpPr txBox="1"/>
            <p:nvPr/>
          </p:nvSpPr>
          <p:spPr>
            <a:xfrm>
              <a:off x="319755" y="4412302"/>
              <a:ext cx="2088993" cy="369332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b="1" noProof="1">
                  <a:solidFill>
                    <a:schemeClr val="accent2"/>
                  </a:solidFill>
                  <a:latin typeface="Montserrat" panose="00000500000000000000" pitchFamily="2" charset="0"/>
                </a:rPr>
                <a:t>Passer une commande </a:t>
              </a:r>
              <a:endParaRPr lang="en-US" b="1" noProof="1">
                <a:solidFill>
                  <a:schemeClr val="accent3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634724-0B1B-6D0D-8F05-53BA8917290F}"/>
                </a:ext>
              </a:extLst>
            </p:cNvPr>
            <p:cNvSpPr/>
            <p:nvPr/>
          </p:nvSpPr>
          <p:spPr>
            <a:xfrm>
              <a:off x="319756" y="4765116"/>
              <a:ext cx="2088993" cy="646331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fr-FR" sz="1200" noProof="1">
                  <a:latin typeface="Montserrat" panose="00000500000000000000" pitchFamily="2" charset="0"/>
                </a:rPr>
                <a:t>En tant qu'utilisateur, je souhaite pouvoir passer une commande afin d’éviter de me déplacer au magasin.</a:t>
              </a:r>
            </a:p>
          </p:txBody>
        </p:sp>
      </p:grpSp>
      <p:grpSp>
        <p:nvGrpSpPr>
          <p:cNvPr id="19" name="Group 76">
            <a:extLst>
              <a:ext uri="{FF2B5EF4-FFF2-40B4-BE49-F238E27FC236}">
                <a16:creationId xmlns:a16="http://schemas.microsoft.com/office/drawing/2014/main" id="{724BEA1A-3B02-EE54-F096-7E04F5255896}"/>
              </a:ext>
            </a:extLst>
          </p:cNvPr>
          <p:cNvGrpSpPr/>
          <p:nvPr/>
        </p:nvGrpSpPr>
        <p:grpSpPr>
          <a:xfrm>
            <a:off x="331961" y="1646517"/>
            <a:ext cx="3520007" cy="937590"/>
            <a:chOff x="319755" y="4473857"/>
            <a:chExt cx="2088994" cy="937590"/>
          </a:xfrm>
        </p:grpSpPr>
        <p:sp>
          <p:nvSpPr>
            <p:cNvPr id="20" name="TextBox 77">
              <a:extLst>
                <a:ext uri="{FF2B5EF4-FFF2-40B4-BE49-F238E27FC236}">
                  <a16:creationId xmlns:a16="http://schemas.microsoft.com/office/drawing/2014/main" id="{C47EB9D4-8FF0-796D-CE73-D514A76125D8}"/>
                </a:ext>
              </a:extLst>
            </p:cNvPr>
            <p:cNvSpPr txBox="1"/>
            <p:nvPr/>
          </p:nvSpPr>
          <p:spPr>
            <a:xfrm>
              <a:off x="319755" y="4473857"/>
              <a:ext cx="2088993" cy="30777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r"/>
              <a:r>
                <a:rPr lang="en-US" b="1" noProof="1">
                  <a:solidFill>
                    <a:srgbClr val="66B9DB"/>
                  </a:solidFill>
                  <a:latin typeface="Montserrat" panose="00000500000000000000" pitchFamily="2" charset="0"/>
                </a:rPr>
                <a:t>Modifier infos personelles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F218EAC-7B23-94FF-A21D-E978C0C105AF}"/>
                </a:ext>
              </a:extLst>
            </p:cNvPr>
            <p:cNvSpPr/>
            <p:nvPr/>
          </p:nvSpPr>
          <p:spPr>
            <a:xfrm>
              <a:off x="319756" y="4765116"/>
              <a:ext cx="2088993" cy="646331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r">
                <a:spcBef>
                  <a:spcPts val="1200"/>
                </a:spcBef>
              </a:pPr>
              <a:r>
                <a:rPr lang="fr-FR" sz="1200" noProof="1">
                  <a:latin typeface="Montserrat" panose="00000500000000000000" pitchFamily="2" charset="0"/>
                </a:rPr>
                <a:t>En tant qu'utilisateur, je souhaite pouvoir modifier mes informations personnelles afin de mettre à jour mon profil.</a:t>
              </a:r>
            </a:p>
          </p:txBody>
        </p:sp>
      </p:grpSp>
      <p:grpSp>
        <p:nvGrpSpPr>
          <p:cNvPr id="22" name="Group 79">
            <a:extLst>
              <a:ext uri="{FF2B5EF4-FFF2-40B4-BE49-F238E27FC236}">
                <a16:creationId xmlns:a16="http://schemas.microsoft.com/office/drawing/2014/main" id="{00144C46-F29F-FF19-E77E-2D5E0DC6D382}"/>
              </a:ext>
            </a:extLst>
          </p:cNvPr>
          <p:cNvGrpSpPr/>
          <p:nvPr/>
        </p:nvGrpSpPr>
        <p:grpSpPr>
          <a:xfrm>
            <a:off x="959882" y="4198154"/>
            <a:ext cx="2880041" cy="1183811"/>
            <a:chOff x="319755" y="4412302"/>
            <a:chExt cx="2088994" cy="1183811"/>
          </a:xfrm>
        </p:grpSpPr>
        <p:sp>
          <p:nvSpPr>
            <p:cNvPr id="23" name="TextBox 80">
              <a:extLst>
                <a:ext uri="{FF2B5EF4-FFF2-40B4-BE49-F238E27FC236}">
                  <a16:creationId xmlns:a16="http://schemas.microsoft.com/office/drawing/2014/main" id="{1D467B44-2ABD-302A-8ECD-9FE40872BF0F}"/>
                </a:ext>
              </a:extLst>
            </p:cNvPr>
            <p:cNvSpPr txBox="1"/>
            <p:nvPr/>
          </p:nvSpPr>
          <p:spPr>
            <a:xfrm>
              <a:off x="319755" y="4412302"/>
              <a:ext cx="2088993" cy="369332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pPr algn="r"/>
              <a:r>
                <a:rPr lang="en-US" b="1" noProof="1">
                  <a:solidFill>
                    <a:schemeClr val="accent5"/>
                  </a:solidFill>
                  <a:latin typeface="Montserrat" panose="00000500000000000000" pitchFamily="2" charset="0"/>
                </a:rPr>
                <a:t>Créer un compte </a:t>
              </a:r>
              <a:endParaRPr lang="en-US" b="1" noProof="1">
                <a:solidFill>
                  <a:schemeClr val="accent2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D903E6-88D6-01BC-207C-B92167B03D1B}"/>
                </a:ext>
              </a:extLst>
            </p:cNvPr>
            <p:cNvSpPr/>
            <p:nvPr/>
          </p:nvSpPr>
          <p:spPr>
            <a:xfrm>
              <a:off x="319756" y="4765116"/>
              <a:ext cx="2088993" cy="830997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 algn="r">
                <a:spcBef>
                  <a:spcPts val="1200"/>
                </a:spcBef>
              </a:pPr>
              <a:r>
                <a:rPr lang="fr-FR" sz="1200" noProof="1">
                  <a:latin typeface="Montserrat"/>
                </a:rPr>
                <a:t>En tant qu'utilisateur, je souhaite créer un compte afin de bénéficier des différentes fonctionnalités du site.</a:t>
              </a:r>
            </a:p>
          </p:txBody>
        </p:sp>
      </p:grpSp>
      <p:grpSp>
        <p:nvGrpSpPr>
          <p:cNvPr id="25" name="Group 82">
            <a:extLst>
              <a:ext uri="{FF2B5EF4-FFF2-40B4-BE49-F238E27FC236}">
                <a16:creationId xmlns:a16="http://schemas.microsoft.com/office/drawing/2014/main" id="{C69ADE00-3894-042D-7DEF-DF793D3B9DC2}"/>
              </a:ext>
            </a:extLst>
          </p:cNvPr>
          <p:cNvGrpSpPr/>
          <p:nvPr/>
        </p:nvGrpSpPr>
        <p:grpSpPr>
          <a:xfrm>
            <a:off x="8337566" y="1258391"/>
            <a:ext cx="3227145" cy="1460810"/>
            <a:chOff x="319755" y="4135303"/>
            <a:chExt cx="2088994" cy="1460810"/>
          </a:xfrm>
        </p:grpSpPr>
        <p:sp>
          <p:nvSpPr>
            <p:cNvPr id="26" name="TextBox 83">
              <a:extLst>
                <a:ext uri="{FF2B5EF4-FFF2-40B4-BE49-F238E27FC236}">
                  <a16:creationId xmlns:a16="http://schemas.microsoft.com/office/drawing/2014/main" id="{C0C385BF-9396-2339-1ADA-C1A0A15A7CCA}"/>
                </a:ext>
              </a:extLst>
            </p:cNvPr>
            <p:cNvSpPr txBox="1"/>
            <p:nvPr/>
          </p:nvSpPr>
          <p:spPr>
            <a:xfrm>
              <a:off x="319755" y="4135303"/>
              <a:ext cx="2088993" cy="646331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b="1" noProof="1">
                  <a:solidFill>
                    <a:schemeClr val="accent3"/>
                  </a:solidFill>
                  <a:latin typeface="Montserrat" panose="00000500000000000000" pitchFamily="2" charset="0"/>
                </a:rPr>
                <a:t>Effectuer une recherche</a:t>
              </a:r>
              <a:endParaRPr lang="en-US" b="1" noProof="1">
                <a:solidFill>
                  <a:schemeClr val="accent4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9557C9-2FCB-49DF-A3A6-76B04F6CBF87}"/>
                </a:ext>
              </a:extLst>
            </p:cNvPr>
            <p:cNvSpPr/>
            <p:nvPr/>
          </p:nvSpPr>
          <p:spPr>
            <a:xfrm>
              <a:off x="319756" y="4765116"/>
              <a:ext cx="2088993" cy="830997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fr-FR" sz="1200" noProof="1">
                  <a:latin typeface="Montserrat" panose="00000500000000000000" pitchFamily="2" charset="0"/>
                </a:rPr>
                <a:t>En tant qu'utilisateur, je souhaite effectuer une recherche sur decathlon.tn afin de trouver l'article de mon choix.</a:t>
              </a:r>
            </a:p>
          </p:txBody>
        </p:sp>
      </p:grpSp>
      <p:grpSp>
        <p:nvGrpSpPr>
          <p:cNvPr id="28" name="Group 85">
            <a:extLst>
              <a:ext uri="{FF2B5EF4-FFF2-40B4-BE49-F238E27FC236}">
                <a16:creationId xmlns:a16="http://schemas.microsoft.com/office/drawing/2014/main" id="{9C3EB306-BD9F-EE4A-FF53-54CC3AF78FE7}"/>
              </a:ext>
            </a:extLst>
          </p:cNvPr>
          <p:cNvGrpSpPr/>
          <p:nvPr/>
        </p:nvGrpSpPr>
        <p:grpSpPr>
          <a:xfrm>
            <a:off x="8337566" y="4536708"/>
            <a:ext cx="3227145" cy="1122256"/>
            <a:chOff x="319755" y="4473857"/>
            <a:chExt cx="2088994" cy="1122256"/>
          </a:xfrm>
        </p:grpSpPr>
        <p:sp>
          <p:nvSpPr>
            <p:cNvPr id="29" name="TextBox 86">
              <a:extLst>
                <a:ext uri="{FF2B5EF4-FFF2-40B4-BE49-F238E27FC236}">
                  <a16:creationId xmlns:a16="http://schemas.microsoft.com/office/drawing/2014/main" id="{2590DF4C-1BA0-6650-6494-D2A2415BC4B3}"/>
                </a:ext>
              </a:extLst>
            </p:cNvPr>
            <p:cNvSpPr txBox="1"/>
            <p:nvPr/>
          </p:nvSpPr>
          <p:spPr>
            <a:xfrm>
              <a:off x="319755" y="4473857"/>
              <a:ext cx="2088993" cy="307777"/>
            </a:xfrm>
            <a:prstGeom prst="rect">
              <a:avLst/>
            </a:prstGeom>
            <a:noFill/>
          </p:spPr>
          <p:txBody>
            <a:bodyPr wrap="square" lIns="0" rtlCol="0" anchor="b">
              <a:spAutoFit/>
            </a:bodyPr>
            <a:lstStyle/>
            <a:p>
              <a:r>
                <a:rPr lang="en-US" b="1" noProof="1">
                  <a:solidFill>
                    <a:schemeClr val="accent1"/>
                  </a:solidFill>
                  <a:latin typeface="Montserrat" panose="00000500000000000000" pitchFamily="2" charset="0"/>
                </a:rPr>
                <a:t>Ajouter/Suprimer du panier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D4AA1B-A1FD-0EA6-4AAA-168149E79145}"/>
                </a:ext>
              </a:extLst>
            </p:cNvPr>
            <p:cNvSpPr/>
            <p:nvPr/>
          </p:nvSpPr>
          <p:spPr>
            <a:xfrm>
              <a:off x="319756" y="4765116"/>
              <a:ext cx="2088993" cy="830997"/>
            </a:xfrm>
            <a:prstGeom prst="rect">
              <a:avLst/>
            </a:prstGeom>
          </p:spPr>
          <p:txBody>
            <a:bodyPr wrap="square" lIns="0" tIns="45720" rIns="91440" bIns="45720" anchor="t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fr-FR" sz="1200" noProof="1">
                  <a:latin typeface="Montserrat"/>
                </a:rPr>
                <a:t>En tant que qu'utilisateur , je souhaite ajouter un produit dans mon panier ou le supprimer afin de pouvoir l'acheter ou changer d'avis .</a:t>
              </a:r>
              <a:endParaRPr lang="fr-FR" sz="1200" noProof="1">
                <a:latin typeface="Montserrat" panose="00000500000000000000" pitchFamily="2" charset="0"/>
              </a:endParaRPr>
            </a:p>
          </p:txBody>
        </p:sp>
      </p:grpSp>
      <p:grpSp>
        <p:nvGrpSpPr>
          <p:cNvPr id="31" name="Group 4">
            <a:extLst>
              <a:ext uri="{FF2B5EF4-FFF2-40B4-BE49-F238E27FC236}">
                <a16:creationId xmlns:a16="http://schemas.microsoft.com/office/drawing/2014/main" id="{ECA6597B-CB45-B915-8EDF-0B87CED5EC26}"/>
              </a:ext>
            </a:extLst>
          </p:cNvPr>
          <p:cNvGrpSpPr/>
          <p:nvPr/>
        </p:nvGrpSpPr>
        <p:grpSpPr>
          <a:xfrm>
            <a:off x="4116575" y="1444116"/>
            <a:ext cx="3958851" cy="5188732"/>
            <a:chOff x="4296174" y="901589"/>
            <a:chExt cx="4403812" cy="5771927"/>
          </a:xfrm>
        </p:grpSpPr>
        <p:grpSp>
          <p:nvGrpSpPr>
            <p:cNvPr id="32" name="Group 29">
              <a:extLst>
                <a:ext uri="{FF2B5EF4-FFF2-40B4-BE49-F238E27FC236}">
                  <a16:creationId xmlns:a16="http://schemas.microsoft.com/office/drawing/2014/main" id="{586A795A-122E-F18E-C68C-52BC7A38E270}"/>
                </a:ext>
              </a:extLst>
            </p:cNvPr>
            <p:cNvGrpSpPr/>
            <p:nvPr/>
          </p:nvGrpSpPr>
          <p:grpSpPr>
            <a:xfrm>
              <a:off x="4439816" y="943286"/>
              <a:ext cx="4166298" cy="5730230"/>
              <a:chOff x="181813200" y="12446000"/>
              <a:chExt cx="4611376" cy="6342379"/>
            </a:xfrm>
          </p:grpSpPr>
          <p:sp>
            <p:nvSpPr>
              <p:cNvPr id="39" name="Shape">
                <a:extLst>
                  <a:ext uri="{FF2B5EF4-FFF2-40B4-BE49-F238E27FC236}">
                    <a16:creationId xmlns:a16="http://schemas.microsoft.com/office/drawing/2014/main" id="{0186F239-0D3F-61DD-1AA5-FB79D0683D8E}"/>
                  </a:ext>
                </a:extLst>
              </p:cNvPr>
              <p:cNvSpPr/>
              <p:nvPr/>
            </p:nvSpPr>
            <p:spPr>
              <a:xfrm>
                <a:off x="182638700" y="15316200"/>
                <a:ext cx="2915915" cy="3243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01" y="17"/>
                    </a:moveTo>
                    <a:cubicBezTo>
                      <a:pt x="13603" y="837"/>
                      <a:pt x="12286" y="1336"/>
                      <a:pt x="10828" y="1336"/>
                    </a:cubicBezTo>
                    <a:cubicBezTo>
                      <a:pt x="9370" y="1336"/>
                      <a:pt x="8034" y="829"/>
                      <a:pt x="7037" y="0"/>
                    </a:cubicBezTo>
                    <a:lnTo>
                      <a:pt x="0" y="6326"/>
                    </a:lnTo>
                    <a:cubicBezTo>
                      <a:pt x="301" y="6580"/>
                      <a:pt x="602" y="6825"/>
                      <a:pt x="922" y="7062"/>
                    </a:cubicBezTo>
                    <a:cubicBezTo>
                      <a:pt x="4045" y="9354"/>
                      <a:pt x="5842" y="12796"/>
                      <a:pt x="5842" y="16424"/>
                    </a:cubicBezTo>
                    <a:lnTo>
                      <a:pt x="5842" y="19951"/>
                    </a:lnTo>
                    <a:cubicBezTo>
                      <a:pt x="5842" y="20864"/>
                      <a:pt x="6661" y="21600"/>
                      <a:pt x="7677" y="21600"/>
                    </a:cubicBezTo>
                    <a:lnTo>
                      <a:pt x="13933" y="21600"/>
                    </a:lnTo>
                    <a:cubicBezTo>
                      <a:pt x="14949" y="21600"/>
                      <a:pt x="15767" y="20864"/>
                      <a:pt x="15767" y="19951"/>
                    </a:cubicBezTo>
                    <a:lnTo>
                      <a:pt x="15767" y="16424"/>
                    </a:lnTo>
                    <a:cubicBezTo>
                      <a:pt x="15767" y="12771"/>
                      <a:pt x="17630" y="9337"/>
                      <a:pt x="20753" y="7011"/>
                    </a:cubicBezTo>
                    <a:cubicBezTo>
                      <a:pt x="21045" y="6791"/>
                      <a:pt x="21327" y="6563"/>
                      <a:pt x="21600" y="6335"/>
                    </a:cubicBezTo>
                    <a:lnTo>
                      <a:pt x="14601" y="17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Montserrat" panose="00000500000000000000" pitchFamily="2" charset="0"/>
                </a:endParaRPr>
              </a:p>
            </p:txBody>
          </p:sp>
          <p:sp>
            <p:nvSpPr>
              <p:cNvPr id="40" name="Shape">
                <a:extLst>
                  <a:ext uri="{FF2B5EF4-FFF2-40B4-BE49-F238E27FC236}">
                    <a16:creationId xmlns:a16="http://schemas.microsoft.com/office/drawing/2014/main" id="{4C1464DB-2AF5-04BE-A2D7-D65623A42466}"/>
                  </a:ext>
                </a:extLst>
              </p:cNvPr>
              <p:cNvSpPr/>
              <p:nvPr/>
            </p:nvSpPr>
            <p:spPr>
              <a:xfrm>
                <a:off x="183705500" y="17995900"/>
                <a:ext cx="792486" cy="792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38" y="0"/>
                    </a:moveTo>
                    <a:lnTo>
                      <a:pt x="5262" y="0"/>
                    </a:lnTo>
                    <a:cubicBezTo>
                      <a:pt x="2354" y="0"/>
                      <a:pt x="0" y="2354"/>
                      <a:pt x="0" y="5262"/>
                    </a:cubicBezTo>
                    <a:lnTo>
                      <a:pt x="0" y="16338"/>
                    </a:lnTo>
                    <a:cubicBezTo>
                      <a:pt x="0" y="19246"/>
                      <a:pt x="2354" y="21600"/>
                      <a:pt x="5262" y="21600"/>
                    </a:cubicBezTo>
                    <a:lnTo>
                      <a:pt x="16338" y="21600"/>
                    </a:lnTo>
                    <a:cubicBezTo>
                      <a:pt x="19246" y="21600"/>
                      <a:pt x="21600" y="19246"/>
                      <a:pt x="21600" y="16338"/>
                    </a:cubicBezTo>
                    <a:lnTo>
                      <a:pt x="21600" y="5262"/>
                    </a:lnTo>
                    <a:cubicBezTo>
                      <a:pt x="21600" y="2354"/>
                      <a:pt x="19246" y="0"/>
                      <a:pt x="16338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Shape">
                <a:extLst>
                  <a:ext uri="{FF2B5EF4-FFF2-40B4-BE49-F238E27FC236}">
                    <a16:creationId xmlns:a16="http://schemas.microsoft.com/office/drawing/2014/main" id="{17B67521-FBE4-FCC0-8B5B-17E10259880A}"/>
                  </a:ext>
                </a:extLst>
              </p:cNvPr>
              <p:cNvSpPr/>
              <p:nvPr/>
            </p:nvSpPr>
            <p:spPr>
              <a:xfrm>
                <a:off x="183299099" y="15836900"/>
                <a:ext cx="1602134" cy="2717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7" h="21591" extrusionOk="0">
                    <a:moveTo>
                      <a:pt x="20262" y="18302"/>
                    </a:moveTo>
                    <a:cubicBezTo>
                      <a:pt x="20910" y="18302"/>
                      <a:pt x="21439" y="17989"/>
                      <a:pt x="21439" y="17606"/>
                    </a:cubicBezTo>
                    <a:lnTo>
                      <a:pt x="21439" y="17606"/>
                    </a:lnTo>
                    <a:cubicBezTo>
                      <a:pt x="21439" y="17223"/>
                      <a:pt x="20910" y="16910"/>
                      <a:pt x="20262" y="16910"/>
                    </a:cubicBezTo>
                    <a:lnTo>
                      <a:pt x="20211" y="16910"/>
                    </a:lnTo>
                    <a:cubicBezTo>
                      <a:pt x="19989" y="16910"/>
                      <a:pt x="19819" y="16809"/>
                      <a:pt x="19819" y="16678"/>
                    </a:cubicBezTo>
                    <a:lnTo>
                      <a:pt x="19819" y="16335"/>
                    </a:lnTo>
                    <a:cubicBezTo>
                      <a:pt x="19819" y="16204"/>
                      <a:pt x="19989" y="16103"/>
                      <a:pt x="20211" y="16103"/>
                    </a:cubicBezTo>
                    <a:lnTo>
                      <a:pt x="20211" y="16103"/>
                    </a:lnTo>
                    <a:cubicBezTo>
                      <a:pt x="20859" y="16103"/>
                      <a:pt x="21421" y="15810"/>
                      <a:pt x="21439" y="15427"/>
                    </a:cubicBezTo>
                    <a:cubicBezTo>
                      <a:pt x="21456" y="15033"/>
                      <a:pt x="20927" y="14700"/>
                      <a:pt x="20262" y="14700"/>
                    </a:cubicBezTo>
                    <a:cubicBezTo>
                      <a:pt x="20023" y="14700"/>
                      <a:pt x="19819" y="14579"/>
                      <a:pt x="19819" y="14438"/>
                    </a:cubicBezTo>
                    <a:lnTo>
                      <a:pt x="19819" y="13641"/>
                    </a:lnTo>
                    <a:lnTo>
                      <a:pt x="12966" y="13641"/>
                    </a:lnTo>
                    <a:cubicBezTo>
                      <a:pt x="12983" y="10826"/>
                      <a:pt x="13187" y="5802"/>
                      <a:pt x="14346" y="2866"/>
                    </a:cubicBezTo>
                    <a:lnTo>
                      <a:pt x="16989" y="2866"/>
                    </a:lnTo>
                    <a:cubicBezTo>
                      <a:pt x="18029" y="2866"/>
                      <a:pt x="18949" y="2493"/>
                      <a:pt x="19342" y="1918"/>
                    </a:cubicBezTo>
                    <a:cubicBezTo>
                      <a:pt x="19734" y="1353"/>
                      <a:pt x="19512" y="748"/>
                      <a:pt x="18796" y="334"/>
                    </a:cubicBezTo>
                    <a:cubicBezTo>
                      <a:pt x="18404" y="102"/>
                      <a:pt x="17927" y="-9"/>
                      <a:pt x="17449" y="1"/>
                    </a:cubicBezTo>
                    <a:cubicBezTo>
                      <a:pt x="16784" y="21"/>
                      <a:pt x="16119" y="263"/>
                      <a:pt x="15454" y="738"/>
                    </a:cubicBezTo>
                    <a:cubicBezTo>
                      <a:pt x="14909" y="1121"/>
                      <a:pt x="14466" y="1797"/>
                      <a:pt x="14108" y="2654"/>
                    </a:cubicBezTo>
                    <a:lnTo>
                      <a:pt x="7305" y="2654"/>
                    </a:lnTo>
                    <a:cubicBezTo>
                      <a:pt x="6947" y="1797"/>
                      <a:pt x="6504" y="1121"/>
                      <a:pt x="5958" y="738"/>
                    </a:cubicBezTo>
                    <a:cubicBezTo>
                      <a:pt x="5293" y="273"/>
                      <a:pt x="4611" y="21"/>
                      <a:pt x="3964" y="1"/>
                    </a:cubicBezTo>
                    <a:cubicBezTo>
                      <a:pt x="3486" y="-9"/>
                      <a:pt x="3009" y="102"/>
                      <a:pt x="2617" y="334"/>
                    </a:cubicBezTo>
                    <a:cubicBezTo>
                      <a:pt x="1901" y="748"/>
                      <a:pt x="1679" y="1353"/>
                      <a:pt x="2071" y="1918"/>
                    </a:cubicBezTo>
                    <a:cubicBezTo>
                      <a:pt x="2463" y="2493"/>
                      <a:pt x="3384" y="2866"/>
                      <a:pt x="4424" y="2866"/>
                    </a:cubicBezTo>
                    <a:lnTo>
                      <a:pt x="7066" y="2866"/>
                    </a:lnTo>
                    <a:cubicBezTo>
                      <a:pt x="8226" y="5802"/>
                      <a:pt x="8430" y="10826"/>
                      <a:pt x="8447" y="13641"/>
                    </a:cubicBezTo>
                    <a:lnTo>
                      <a:pt x="1628" y="13641"/>
                    </a:lnTo>
                    <a:lnTo>
                      <a:pt x="1628" y="14468"/>
                    </a:lnTo>
                    <a:cubicBezTo>
                      <a:pt x="1628" y="14599"/>
                      <a:pt x="1457" y="14700"/>
                      <a:pt x="1236" y="14700"/>
                    </a:cubicBezTo>
                    <a:cubicBezTo>
                      <a:pt x="622" y="14700"/>
                      <a:pt x="77" y="14963"/>
                      <a:pt x="8" y="15316"/>
                    </a:cubicBezTo>
                    <a:cubicBezTo>
                      <a:pt x="-77" y="15740"/>
                      <a:pt x="486" y="16103"/>
                      <a:pt x="1185" y="16103"/>
                    </a:cubicBezTo>
                    <a:cubicBezTo>
                      <a:pt x="1423" y="16103"/>
                      <a:pt x="1628" y="16224"/>
                      <a:pt x="1628" y="16365"/>
                    </a:cubicBezTo>
                    <a:lnTo>
                      <a:pt x="1628" y="16658"/>
                    </a:lnTo>
                    <a:cubicBezTo>
                      <a:pt x="1628" y="16799"/>
                      <a:pt x="1423" y="16920"/>
                      <a:pt x="1185" y="16920"/>
                    </a:cubicBezTo>
                    <a:cubicBezTo>
                      <a:pt x="537" y="16920"/>
                      <a:pt x="8" y="17233"/>
                      <a:pt x="8" y="17616"/>
                    </a:cubicBezTo>
                    <a:lnTo>
                      <a:pt x="8" y="17616"/>
                    </a:lnTo>
                    <a:cubicBezTo>
                      <a:pt x="8" y="17999"/>
                      <a:pt x="537" y="18312"/>
                      <a:pt x="1185" y="18312"/>
                    </a:cubicBezTo>
                    <a:cubicBezTo>
                      <a:pt x="1423" y="18312"/>
                      <a:pt x="1628" y="18433"/>
                      <a:pt x="1628" y="18574"/>
                    </a:cubicBezTo>
                    <a:lnTo>
                      <a:pt x="1628" y="18897"/>
                    </a:lnTo>
                    <a:cubicBezTo>
                      <a:pt x="1628" y="19028"/>
                      <a:pt x="1457" y="19129"/>
                      <a:pt x="1236" y="19129"/>
                    </a:cubicBezTo>
                    <a:cubicBezTo>
                      <a:pt x="622" y="19129"/>
                      <a:pt x="77" y="19392"/>
                      <a:pt x="8" y="19745"/>
                    </a:cubicBezTo>
                    <a:cubicBezTo>
                      <a:pt x="-77" y="20168"/>
                      <a:pt x="486" y="20532"/>
                      <a:pt x="1185" y="20532"/>
                    </a:cubicBezTo>
                    <a:lnTo>
                      <a:pt x="1628" y="20532"/>
                    </a:lnTo>
                    <a:cubicBezTo>
                      <a:pt x="1628" y="21117"/>
                      <a:pt x="2429" y="21591"/>
                      <a:pt x="3418" y="21591"/>
                    </a:cubicBezTo>
                    <a:lnTo>
                      <a:pt x="18096" y="21591"/>
                    </a:lnTo>
                    <a:cubicBezTo>
                      <a:pt x="19085" y="21591"/>
                      <a:pt x="19886" y="21117"/>
                      <a:pt x="19886" y="20532"/>
                    </a:cubicBezTo>
                    <a:lnTo>
                      <a:pt x="20279" y="20532"/>
                    </a:lnTo>
                    <a:cubicBezTo>
                      <a:pt x="20926" y="20532"/>
                      <a:pt x="21489" y="20239"/>
                      <a:pt x="21506" y="19856"/>
                    </a:cubicBezTo>
                    <a:cubicBezTo>
                      <a:pt x="21523" y="19462"/>
                      <a:pt x="20995" y="19129"/>
                      <a:pt x="20330" y="19129"/>
                    </a:cubicBezTo>
                    <a:cubicBezTo>
                      <a:pt x="20091" y="19129"/>
                      <a:pt x="19886" y="19008"/>
                      <a:pt x="19886" y="18867"/>
                    </a:cubicBezTo>
                    <a:lnTo>
                      <a:pt x="19886" y="18574"/>
                    </a:lnTo>
                    <a:cubicBezTo>
                      <a:pt x="19819" y="18423"/>
                      <a:pt x="20023" y="18302"/>
                      <a:pt x="20262" y="18302"/>
                    </a:cubicBezTo>
                    <a:close/>
                    <a:moveTo>
                      <a:pt x="15693" y="859"/>
                    </a:moveTo>
                    <a:cubicBezTo>
                      <a:pt x="16290" y="435"/>
                      <a:pt x="16887" y="213"/>
                      <a:pt x="17449" y="193"/>
                    </a:cubicBezTo>
                    <a:cubicBezTo>
                      <a:pt x="17841" y="183"/>
                      <a:pt x="18216" y="274"/>
                      <a:pt x="18540" y="465"/>
                    </a:cubicBezTo>
                    <a:cubicBezTo>
                      <a:pt x="19154" y="818"/>
                      <a:pt x="19342" y="1343"/>
                      <a:pt x="19018" y="1827"/>
                    </a:cubicBezTo>
                    <a:cubicBezTo>
                      <a:pt x="18677" y="2332"/>
                      <a:pt x="17893" y="2644"/>
                      <a:pt x="16989" y="2644"/>
                    </a:cubicBezTo>
                    <a:lnTo>
                      <a:pt x="14432" y="2644"/>
                    </a:lnTo>
                    <a:cubicBezTo>
                      <a:pt x="14773" y="1847"/>
                      <a:pt x="15182" y="1212"/>
                      <a:pt x="15693" y="859"/>
                    </a:cubicBezTo>
                    <a:close/>
                    <a:moveTo>
                      <a:pt x="4373" y="2644"/>
                    </a:moveTo>
                    <a:cubicBezTo>
                      <a:pt x="3470" y="2644"/>
                      <a:pt x="2685" y="2332"/>
                      <a:pt x="2344" y="1827"/>
                    </a:cubicBezTo>
                    <a:cubicBezTo>
                      <a:pt x="2020" y="1343"/>
                      <a:pt x="2191" y="818"/>
                      <a:pt x="2822" y="465"/>
                    </a:cubicBezTo>
                    <a:cubicBezTo>
                      <a:pt x="3129" y="284"/>
                      <a:pt x="3487" y="193"/>
                      <a:pt x="3845" y="193"/>
                    </a:cubicBezTo>
                    <a:cubicBezTo>
                      <a:pt x="3862" y="193"/>
                      <a:pt x="3896" y="193"/>
                      <a:pt x="3913" y="193"/>
                    </a:cubicBezTo>
                    <a:cubicBezTo>
                      <a:pt x="4475" y="213"/>
                      <a:pt x="5072" y="435"/>
                      <a:pt x="5669" y="859"/>
                    </a:cubicBezTo>
                    <a:cubicBezTo>
                      <a:pt x="6180" y="1212"/>
                      <a:pt x="6589" y="1847"/>
                      <a:pt x="6930" y="2644"/>
                    </a:cubicBezTo>
                    <a:lnTo>
                      <a:pt x="4373" y="2644"/>
                    </a:lnTo>
                    <a:close/>
                    <a:moveTo>
                      <a:pt x="7357" y="2846"/>
                    </a:moveTo>
                    <a:lnTo>
                      <a:pt x="14005" y="2846"/>
                    </a:lnTo>
                    <a:cubicBezTo>
                      <a:pt x="12846" y="5842"/>
                      <a:pt x="12642" y="10816"/>
                      <a:pt x="12625" y="13621"/>
                    </a:cubicBezTo>
                    <a:lnTo>
                      <a:pt x="8720" y="13621"/>
                    </a:lnTo>
                    <a:cubicBezTo>
                      <a:pt x="8720" y="10816"/>
                      <a:pt x="8516" y="5842"/>
                      <a:pt x="7357" y="2846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>
                  <a:latin typeface="Montserrat" panose="00000500000000000000" pitchFamily="2" charset="0"/>
                </a:endParaRPr>
              </a:p>
            </p:txBody>
          </p:sp>
          <p:sp>
            <p:nvSpPr>
              <p:cNvPr id="42" name="Shape">
                <a:extLst>
                  <a:ext uri="{FF2B5EF4-FFF2-40B4-BE49-F238E27FC236}">
                    <a16:creationId xmlns:a16="http://schemas.microsoft.com/office/drawing/2014/main" id="{1E2534C4-09FC-3DB3-1981-A30DCFAE566F}"/>
                  </a:ext>
                </a:extLst>
              </p:cNvPr>
              <p:cNvSpPr/>
              <p:nvPr/>
            </p:nvSpPr>
            <p:spPr>
              <a:xfrm>
                <a:off x="182613300" y="12446000"/>
                <a:ext cx="1452873" cy="1765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010" y="2937"/>
                    </a:moveTo>
                    <a:cubicBezTo>
                      <a:pt x="14368" y="1228"/>
                      <a:pt x="12424" y="0"/>
                      <a:pt x="10139" y="0"/>
                    </a:cubicBezTo>
                    <a:cubicBezTo>
                      <a:pt x="7326" y="0"/>
                      <a:pt x="5041" y="1880"/>
                      <a:pt x="5041" y="4196"/>
                    </a:cubicBezTo>
                    <a:cubicBezTo>
                      <a:pt x="5041" y="4879"/>
                      <a:pt x="5249" y="5517"/>
                      <a:pt x="5589" y="6092"/>
                    </a:cubicBezTo>
                    <a:cubicBezTo>
                      <a:pt x="3568" y="7117"/>
                      <a:pt x="1680" y="8329"/>
                      <a:pt x="0" y="9697"/>
                    </a:cubicBezTo>
                    <a:lnTo>
                      <a:pt x="14463" y="21600"/>
                    </a:lnTo>
                    <a:cubicBezTo>
                      <a:pt x="16351" y="20155"/>
                      <a:pt x="18843" y="19254"/>
                      <a:pt x="21600" y="19160"/>
                    </a:cubicBezTo>
                    <a:lnTo>
                      <a:pt x="21600" y="2284"/>
                    </a:lnTo>
                    <a:cubicBezTo>
                      <a:pt x="19315" y="2315"/>
                      <a:pt x="17125" y="2533"/>
                      <a:pt x="15010" y="2937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12700">
                <a:miter lim="400000"/>
              </a:ln>
            </p:spPr>
            <p:txBody>
              <a:bodyPr lIns="38100" tIns="576000" rIns="38100" bIns="38100" anchor="t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1000">
                  <a:solidFill>
                    <a:schemeClr val="accent4">
                      <a:lumMod val="5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3" name="Shape">
                <a:extLst>
                  <a:ext uri="{FF2B5EF4-FFF2-40B4-BE49-F238E27FC236}">
                    <a16:creationId xmlns:a16="http://schemas.microsoft.com/office/drawing/2014/main" id="{AD219A73-420A-8937-F685-B521DA8C1BBB}"/>
                  </a:ext>
                </a:extLst>
              </p:cNvPr>
              <p:cNvSpPr/>
              <p:nvPr/>
            </p:nvSpPr>
            <p:spPr>
              <a:xfrm>
                <a:off x="184124599" y="12446000"/>
                <a:ext cx="1445259" cy="1762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58" y="6147"/>
                    </a:moveTo>
                    <a:cubicBezTo>
                      <a:pt x="16437" y="5571"/>
                      <a:pt x="16646" y="4902"/>
                      <a:pt x="16646" y="4202"/>
                    </a:cubicBezTo>
                    <a:cubicBezTo>
                      <a:pt x="16646" y="1883"/>
                      <a:pt x="14350" y="0"/>
                      <a:pt x="11521" y="0"/>
                    </a:cubicBezTo>
                    <a:cubicBezTo>
                      <a:pt x="9206" y="0"/>
                      <a:pt x="7251" y="1245"/>
                      <a:pt x="6605" y="2972"/>
                    </a:cubicBezTo>
                    <a:cubicBezTo>
                      <a:pt x="4479" y="2568"/>
                      <a:pt x="2278" y="2350"/>
                      <a:pt x="0" y="2319"/>
                    </a:cubicBezTo>
                    <a:lnTo>
                      <a:pt x="0" y="19188"/>
                    </a:lnTo>
                    <a:cubicBezTo>
                      <a:pt x="2752" y="19281"/>
                      <a:pt x="5239" y="20184"/>
                      <a:pt x="7137" y="21600"/>
                    </a:cubicBezTo>
                    <a:lnTo>
                      <a:pt x="21600" y="9742"/>
                    </a:lnTo>
                    <a:cubicBezTo>
                      <a:pt x="19949" y="8372"/>
                      <a:pt x="18070" y="7174"/>
                      <a:pt x="16058" y="614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38100" tIns="576000" rIns="38100" bIns="38100" anchor="t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1000">
                  <a:solidFill>
                    <a:schemeClr val="accent3">
                      <a:lumMod val="5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4" name="Shape">
                <a:extLst>
                  <a:ext uri="{FF2B5EF4-FFF2-40B4-BE49-F238E27FC236}">
                    <a16:creationId xmlns:a16="http://schemas.microsoft.com/office/drawing/2014/main" id="{EED61230-AC55-1562-8D0A-C31BD0E5A8C3}"/>
                  </a:ext>
                </a:extLst>
              </p:cNvPr>
              <p:cNvSpPr/>
              <p:nvPr/>
            </p:nvSpPr>
            <p:spPr>
              <a:xfrm>
                <a:off x="184658000" y="13284200"/>
                <a:ext cx="1711958" cy="1447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815"/>
                    </a:moveTo>
                    <a:cubicBezTo>
                      <a:pt x="21600" y="6992"/>
                      <a:pt x="19661" y="4699"/>
                      <a:pt x="17274" y="4699"/>
                    </a:cubicBezTo>
                    <a:cubicBezTo>
                      <a:pt x="16665" y="4699"/>
                      <a:pt x="16088" y="4851"/>
                      <a:pt x="15575" y="5116"/>
                    </a:cubicBezTo>
                    <a:cubicBezTo>
                      <a:pt x="14598" y="3278"/>
                      <a:pt x="13476" y="1554"/>
                      <a:pt x="12210" y="0"/>
                    </a:cubicBezTo>
                    <a:lnTo>
                      <a:pt x="0" y="14438"/>
                    </a:lnTo>
                    <a:cubicBezTo>
                      <a:pt x="1490" y="16333"/>
                      <a:pt x="2420" y="18834"/>
                      <a:pt x="2516" y="21600"/>
                    </a:cubicBezTo>
                    <a:lnTo>
                      <a:pt x="19597" y="21600"/>
                    </a:lnTo>
                    <a:cubicBezTo>
                      <a:pt x="19581" y="19194"/>
                      <a:pt x="19341" y="16844"/>
                      <a:pt x="18908" y="14589"/>
                    </a:cubicBezTo>
                    <a:cubicBezTo>
                      <a:pt x="20478" y="13813"/>
                      <a:pt x="21600" y="11975"/>
                      <a:pt x="21600" y="98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900000" rIns="38100" bIns="38100" anchor="t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1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Shape">
                <a:extLst>
                  <a:ext uri="{FF2B5EF4-FFF2-40B4-BE49-F238E27FC236}">
                    <a16:creationId xmlns:a16="http://schemas.microsoft.com/office/drawing/2014/main" id="{AD8488CF-6D70-058E-9197-792F94502203}"/>
                  </a:ext>
                </a:extLst>
              </p:cNvPr>
              <p:cNvSpPr/>
              <p:nvPr/>
            </p:nvSpPr>
            <p:spPr>
              <a:xfrm>
                <a:off x="181813200" y="13284200"/>
                <a:ext cx="1724658" cy="1447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16" y="0"/>
                    </a:moveTo>
                    <a:cubicBezTo>
                      <a:pt x="8144" y="1573"/>
                      <a:pt x="7015" y="3316"/>
                      <a:pt x="6044" y="5173"/>
                    </a:cubicBezTo>
                    <a:cubicBezTo>
                      <a:pt x="5503" y="4888"/>
                      <a:pt x="4915" y="4737"/>
                      <a:pt x="4295" y="4737"/>
                    </a:cubicBezTo>
                    <a:cubicBezTo>
                      <a:pt x="1925" y="4737"/>
                      <a:pt x="0" y="7029"/>
                      <a:pt x="0" y="9853"/>
                    </a:cubicBezTo>
                    <a:cubicBezTo>
                      <a:pt x="0" y="12051"/>
                      <a:pt x="1161" y="13907"/>
                      <a:pt x="2784" y="14646"/>
                    </a:cubicBezTo>
                    <a:cubicBezTo>
                      <a:pt x="2354" y="16882"/>
                      <a:pt x="2115" y="19213"/>
                      <a:pt x="2115" y="21600"/>
                    </a:cubicBezTo>
                    <a:cubicBezTo>
                      <a:pt x="2115" y="21600"/>
                      <a:pt x="2115" y="21600"/>
                      <a:pt x="2115" y="21600"/>
                    </a:cubicBezTo>
                    <a:lnTo>
                      <a:pt x="19135" y="21600"/>
                    </a:lnTo>
                    <a:cubicBezTo>
                      <a:pt x="19230" y="18853"/>
                      <a:pt x="20153" y="16371"/>
                      <a:pt x="21600" y="14476"/>
                    </a:cubicBezTo>
                    <a:lnTo>
                      <a:pt x="9416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38100" tIns="900000" rIns="38100" bIns="38100" anchor="t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1000">
                  <a:solidFill>
                    <a:schemeClr val="accent4">
                      <a:lumMod val="5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Shape">
                <a:extLst>
                  <a:ext uri="{FF2B5EF4-FFF2-40B4-BE49-F238E27FC236}">
                    <a16:creationId xmlns:a16="http://schemas.microsoft.com/office/drawing/2014/main" id="{9BDDBE95-C9F5-CBE3-242D-0FEF2FBF6032}"/>
                  </a:ext>
                </a:extLst>
              </p:cNvPr>
              <p:cNvSpPr/>
              <p:nvPr/>
            </p:nvSpPr>
            <p:spPr>
              <a:xfrm>
                <a:off x="184658000" y="14795499"/>
                <a:ext cx="1766576" cy="1427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5" h="21600" extrusionOk="0">
                    <a:moveTo>
                      <a:pt x="18434" y="5765"/>
                    </a:moveTo>
                    <a:cubicBezTo>
                      <a:pt x="18745" y="3901"/>
                      <a:pt x="18931" y="1979"/>
                      <a:pt x="18978" y="0"/>
                    </a:cubicBezTo>
                    <a:lnTo>
                      <a:pt x="2436" y="0"/>
                    </a:lnTo>
                    <a:cubicBezTo>
                      <a:pt x="2343" y="2806"/>
                      <a:pt x="1443" y="5342"/>
                      <a:pt x="0" y="7264"/>
                    </a:cubicBezTo>
                    <a:lnTo>
                      <a:pt x="11576" y="21600"/>
                    </a:lnTo>
                    <a:cubicBezTo>
                      <a:pt x="13050" y="19736"/>
                      <a:pt x="14353" y="17660"/>
                      <a:pt x="15424" y="15393"/>
                    </a:cubicBezTo>
                    <a:cubicBezTo>
                      <a:pt x="16014" y="15777"/>
                      <a:pt x="16681" y="16008"/>
                      <a:pt x="17395" y="16008"/>
                    </a:cubicBezTo>
                    <a:cubicBezTo>
                      <a:pt x="19707" y="16008"/>
                      <a:pt x="21584" y="13683"/>
                      <a:pt x="21584" y="10819"/>
                    </a:cubicBezTo>
                    <a:cubicBezTo>
                      <a:pt x="21600" y="8359"/>
                      <a:pt x="20250" y="6322"/>
                      <a:pt x="18434" y="576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38100" tIns="144000" rIns="38100" bIns="38100" anchor="t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1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7" name="Shape">
                <a:extLst>
                  <a:ext uri="{FF2B5EF4-FFF2-40B4-BE49-F238E27FC236}">
                    <a16:creationId xmlns:a16="http://schemas.microsoft.com/office/drawing/2014/main" id="{25A94F09-339A-444F-003D-06A9559ACBD4}"/>
                  </a:ext>
                </a:extLst>
              </p:cNvPr>
              <p:cNvSpPr/>
              <p:nvPr/>
            </p:nvSpPr>
            <p:spPr>
              <a:xfrm>
                <a:off x="181851300" y="14795499"/>
                <a:ext cx="1692908" cy="1427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7226"/>
                    </a:moveTo>
                    <a:cubicBezTo>
                      <a:pt x="20125" y="5304"/>
                      <a:pt x="19186" y="2786"/>
                      <a:pt x="19088" y="0"/>
                    </a:cubicBezTo>
                    <a:lnTo>
                      <a:pt x="1750" y="0"/>
                    </a:lnTo>
                    <a:cubicBezTo>
                      <a:pt x="1799" y="2114"/>
                      <a:pt x="2009" y="4189"/>
                      <a:pt x="2382" y="6169"/>
                    </a:cubicBezTo>
                    <a:cubicBezTo>
                      <a:pt x="972" y="7033"/>
                      <a:pt x="0" y="8782"/>
                      <a:pt x="0" y="10800"/>
                    </a:cubicBezTo>
                    <a:cubicBezTo>
                      <a:pt x="0" y="13663"/>
                      <a:pt x="1961" y="15989"/>
                      <a:pt x="4375" y="15989"/>
                    </a:cubicBezTo>
                    <a:cubicBezTo>
                      <a:pt x="4813" y="15989"/>
                      <a:pt x="5234" y="15912"/>
                      <a:pt x="5639" y="15777"/>
                    </a:cubicBezTo>
                    <a:cubicBezTo>
                      <a:pt x="6725" y="17891"/>
                      <a:pt x="8005" y="19851"/>
                      <a:pt x="9463" y="21600"/>
                    </a:cubicBezTo>
                    <a:lnTo>
                      <a:pt x="21600" y="7226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38100" tIns="144000" rIns="38100" bIns="38100" anchor="t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10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33" name="TextBox 42">
              <a:extLst>
                <a:ext uri="{FF2B5EF4-FFF2-40B4-BE49-F238E27FC236}">
                  <a16:creationId xmlns:a16="http://schemas.microsoft.com/office/drawing/2014/main" id="{77DD2AE3-6381-08C0-5C05-3656347D5954}"/>
                </a:ext>
              </a:extLst>
            </p:cNvPr>
            <p:cNvSpPr txBox="1"/>
            <p:nvPr/>
          </p:nvSpPr>
          <p:spPr>
            <a:xfrm>
              <a:off x="4392816" y="3354132"/>
              <a:ext cx="813730" cy="78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1</a:t>
              </a:r>
            </a:p>
          </p:txBody>
        </p:sp>
        <p:sp>
          <p:nvSpPr>
            <p:cNvPr id="34" name="TextBox 43">
              <a:extLst>
                <a:ext uri="{FF2B5EF4-FFF2-40B4-BE49-F238E27FC236}">
                  <a16:creationId xmlns:a16="http://schemas.microsoft.com/office/drawing/2014/main" id="{1651BA22-39A4-79E3-AE93-4BAD0961C168}"/>
                </a:ext>
              </a:extLst>
            </p:cNvPr>
            <p:cNvSpPr txBox="1"/>
            <p:nvPr/>
          </p:nvSpPr>
          <p:spPr>
            <a:xfrm>
              <a:off x="4296174" y="1905642"/>
              <a:ext cx="813730" cy="78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2</a:t>
              </a:r>
            </a:p>
          </p:txBody>
        </p:sp>
        <p:sp>
          <p:nvSpPr>
            <p:cNvPr id="35" name="TextBox 45">
              <a:extLst>
                <a:ext uri="{FF2B5EF4-FFF2-40B4-BE49-F238E27FC236}">
                  <a16:creationId xmlns:a16="http://schemas.microsoft.com/office/drawing/2014/main" id="{5A6BB03D-F230-D599-5136-1951B457DFBD}"/>
                </a:ext>
              </a:extLst>
            </p:cNvPr>
            <p:cNvSpPr txBox="1"/>
            <p:nvPr/>
          </p:nvSpPr>
          <p:spPr>
            <a:xfrm>
              <a:off x="5335746" y="901589"/>
              <a:ext cx="813730" cy="78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3</a:t>
              </a:r>
            </a:p>
          </p:txBody>
        </p:sp>
        <p:sp>
          <p:nvSpPr>
            <p:cNvPr id="36" name="TextBox 46">
              <a:extLst>
                <a:ext uri="{FF2B5EF4-FFF2-40B4-BE49-F238E27FC236}">
                  <a16:creationId xmlns:a16="http://schemas.microsoft.com/office/drawing/2014/main" id="{0C2D4DDE-87B2-C205-BE96-72578759302A}"/>
                </a:ext>
              </a:extLst>
            </p:cNvPr>
            <p:cNvSpPr txBox="1"/>
            <p:nvPr/>
          </p:nvSpPr>
          <p:spPr>
            <a:xfrm>
              <a:off x="6822935" y="901589"/>
              <a:ext cx="813730" cy="78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4</a:t>
              </a:r>
            </a:p>
          </p:txBody>
        </p:sp>
        <p:sp>
          <p:nvSpPr>
            <p:cNvPr id="37" name="TextBox 68">
              <a:extLst>
                <a:ext uri="{FF2B5EF4-FFF2-40B4-BE49-F238E27FC236}">
                  <a16:creationId xmlns:a16="http://schemas.microsoft.com/office/drawing/2014/main" id="{9E46BEC3-D4DC-A6A6-87B4-DE5E7EC37017}"/>
                </a:ext>
              </a:extLst>
            </p:cNvPr>
            <p:cNvSpPr txBox="1"/>
            <p:nvPr/>
          </p:nvSpPr>
          <p:spPr>
            <a:xfrm>
              <a:off x="7836950" y="1926264"/>
              <a:ext cx="813730" cy="78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5</a:t>
              </a:r>
            </a:p>
          </p:txBody>
        </p:sp>
        <p:sp>
          <p:nvSpPr>
            <p:cNvPr id="38" name="TextBox 69">
              <a:extLst>
                <a:ext uri="{FF2B5EF4-FFF2-40B4-BE49-F238E27FC236}">
                  <a16:creationId xmlns:a16="http://schemas.microsoft.com/office/drawing/2014/main" id="{C84A7CBE-B36B-E632-B2CB-E8F2972B2A01}"/>
                </a:ext>
              </a:extLst>
            </p:cNvPr>
            <p:cNvSpPr txBox="1"/>
            <p:nvPr/>
          </p:nvSpPr>
          <p:spPr>
            <a:xfrm>
              <a:off x="7886256" y="3332751"/>
              <a:ext cx="813730" cy="787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6</a:t>
              </a:r>
            </a:p>
          </p:txBody>
        </p:sp>
      </p:grpSp>
      <p:sp>
        <p:nvSpPr>
          <p:cNvPr id="48" name="TextBox 5">
            <a:extLst>
              <a:ext uri="{FF2B5EF4-FFF2-40B4-BE49-F238E27FC236}">
                <a16:creationId xmlns:a16="http://schemas.microsoft.com/office/drawing/2014/main" id="{0C31AAEE-5812-5249-55B3-C6508B11B9B2}"/>
              </a:ext>
            </a:extLst>
          </p:cNvPr>
          <p:cNvSpPr txBox="1"/>
          <p:nvPr/>
        </p:nvSpPr>
        <p:spPr>
          <a:xfrm>
            <a:off x="5204795" y="3015112"/>
            <a:ext cx="182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tx2"/>
                </a:solidFill>
                <a:latin typeface="Montserrat" panose="00000500000000000000" pitchFamily="2" charset="0"/>
              </a:rPr>
              <a:t>USER STORIES</a:t>
            </a:r>
          </a:p>
        </p:txBody>
      </p:sp>
      <p:pic>
        <p:nvPicPr>
          <p:cNvPr id="49" name="Graphic 11" descr="Connections">
            <a:extLst>
              <a:ext uri="{FF2B5EF4-FFF2-40B4-BE49-F238E27FC236}">
                <a16:creationId xmlns:a16="http://schemas.microsoft.com/office/drawing/2014/main" id="{7D6685F9-F603-EAE2-ADE2-FABD94718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1073" y="2769848"/>
            <a:ext cx="443122" cy="443122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653B6E9A-8D31-C3D4-C702-DEF6B9E54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550" y="2152002"/>
            <a:ext cx="325120" cy="325120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3939AD8-4D9F-7F3A-B089-D8E4F5A97A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131" y="3545923"/>
            <a:ext cx="325120" cy="325120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D0F5DDA0-0AB2-351A-9BEC-130410BD1CC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9034" y="2189486"/>
            <a:ext cx="463550" cy="317136"/>
          </a:xfrm>
          <a:prstGeom prst="rect">
            <a:avLst/>
          </a:prstGeom>
        </p:spPr>
      </p:pic>
      <p:pic>
        <p:nvPicPr>
          <p:cNvPr id="53" name="Image 5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7F87A0B-749D-B4A5-3375-089C87F05D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69" t="27398" r="27676" b="27369"/>
          <a:stretch/>
        </p:blipFill>
        <p:spPr>
          <a:xfrm>
            <a:off x="6852074" y="2657521"/>
            <a:ext cx="509542" cy="520787"/>
          </a:xfrm>
          <a:prstGeom prst="rect">
            <a:avLst/>
          </a:prstGeom>
        </p:spPr>
      </p:pic>
      <p:pic>
        <p:nvPicPr>
          <p:cNvPr id="54" name="Image 53" descr="Une image contenant texte, ustensiles de cuisine, charrette à bras&#10;&#10;Description générée automatiquement">
            <a:extLst>
              <a:ext uri="{FF2B5EF4-FFF2-40B4-BE49-F238E27FC236}">
                <a16:creationId xmlns:a16="http://schemas.microsoft.com/office/drawing/2014/main" id="{08667B4D-391C-5706-9E74-3388614182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rcRect l="17034" t="3517" r="18642" b="9052"/>
          <a:stretch/>
        </p:blipFill>
        <p:spPr>
          <a:xfrm>
            <a:off x="6876883" y="3527508"/>
            <a:ext cx="399432" cy="3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8975"/>
      </p:ext>
    </p:extLst>
  </p:cSld>
  <p:clrMapOvr>
    <a:masterClrMapping/>
  </p:clrMapOvr>
</p:sld>
</file>

<file path=ppt/theme/theme1.xml><?xml version="1.0" encoding="utf-8"?>
<a:theme xmlns:a="http://schemas.openxmlformats.org/drawingml/2006/main" name="2_Conception personnalisée">
  <a:themeElements>
    <a:clrScheme name="Personnalisé 22">
      <a:dk1>
        <a:srgbClr val="000000"/>
      </a:dk1>
      <a:lt1>
        <a:srgbClr val="FFFFFF"/>
      </a:lt1>
      <a:dk2>
        <a:srgbClr val="44398A"/>
      </a:dk2>
      <a:lt2>
        <a:srgbClr val="203F8D"/>
      </a:lt2>
      <a:accent1>
        <a:srgbClr val="2C64A4"/>
      </a:accent1>
      <a:accent2>
        <a:srgbClr val="257A9D"/>
      </a:accent2>
      <a:accent3>
        <a:srgbClr val="257A9D"/>
      </a:accent3>
      <a:accent4>
        <a:srgbClr val="45D1D7"/>
      </a:accent4>
      <a:accent5>
        <a:srgbClr val="45D896"/>
      </a:accent5>
      <a:accent6>
        <a:srgbClr val="29898D"/>
      </a:accent6>
      <a:hlink>
        <a:srgbClr val="2162C1"/>
      </a:hlink>
      <a:folHlink>
        <a:srgbClr val="954E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2_Conception personnalisée</vt:lpstr>
      <vt:lpstr>Projet de fin de formation  </vt:lpstr>
      <vt:lpstr>Plan de la présentation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MERCI DE VOTRE  ATTENTION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fin de formation  </dc:title>
  <dc:creator>Mohamed Aziz El Ouni</dc:creator>
  <cp:revision>64</cp:revision>
  <dcterms:created xsi:type="dcterms:W3CDTF">2022-06-23T16:26:53Z</dcterms:created>
  <dcterms:modified xsi:type="dcterms:W3CDTF">2022-06-30T07:57:03Z</dcterms:modified>
</cp:coreProperties>
</file>